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7"/>
  </p:notesMasterIdLst>
  <p:sldIdLst>
    <p:sldId id="256" r:id="rId2"/>
    <p:sldId id="257" r:id="rId3"/>
    <p:sldId id="280" r:id="rId4"/>
    <p:sldId id="281" r:id="rId5"/>
    <p:sldId id="288" r:id="rId6"/>
    <p:sldId id="272" r:id="rId7"/>
    <p:sldId id="278" r:id="rId8"/>
    <p:sldId id="279" r:id="rId9"/>
    <p:sldId id="273" r:id="rId10"/>
    <p:sldId id="274" r:id="rId11"/>
    <p:sldId id="277" r:id="rId12"/>
    <p:sldId id="261" r:id="rId13"/>
    <p:sldId id="260" r:id="rId14"/>
    <p:sldId id="263"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251" autoAdjust="0"/>
    <p:restoredTop sz="62669"/>
  </p:normalViewPr>
  <p:slideViewPr>
    <p:cSldViewPr snapToGrid="0" snapToObjects="1">
      <p:cViewPr varScale="1">
        <p:scale>
          <a:sx n="34" d="100"/>
          <a:sy n="34" d="100"/>
        </p:scale>
        <p:origin x="1142"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4BD3BE-B230-3A49-8897-D1F110BDBD62}" type="datetimeFigureOut">
              <a:rPr lang="en-US" smtClean="0"/>
              <a:t>4/27/2020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6ECFE7-B1E3-3D48-9F2C-87D5798DB608}" type="slidenum">
              <a:rPr lang="en-US" smtClean="0"/>
              <a:t>‹#›</a:t>
            </a:fld>
            <a:endParaRPr lang="en-US" dirty="0"/>
          </a:p>
        </p:txBody>
      </p:sp>
    </p:spTree>
    <p:extLst>
      <p:ext uri="{BB962C8B-B14F-4D97-AF65-F5344CB8AC3E}">
        <p14:creationId xmlns:p14="http://schemas.microsoft.com/office/powerpoint/2010/main" val="2764845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6ECFE7-B1E3-3D48-9F2C-87D5798DB608}" type="slidenum">
              <a:rPr lang="en-US" smtClean="0"/>
              <a:t>2</a:t>
            </a:fld>
            <a:endParaRPr lang="en-US" dirty="0"/>
          </a:p>
        </p:txBody>
      </p:sp>
    </p:spTree>
    <p:extLst>
      <p:ext uri="{BB962C8B-B14F-4D97-AF65-F5344CB8AC3E}">
        <p14:creationId xmlns:p14="http://schemas.microsoft.com/office/powerpoint/2010/main" val="4073214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6ECFE7-B1E3-3D48-9F2C-87D5798DB608}" type="slidenum">
              <a:rPr lang="en-US" smtClean="0"/>
              <a:t>5</a:t>
            </a:fld>
            <a:endParaRPr lang="en-US" dirty="0"/>
          </a:p>
        </p:txBody>
      </p:sp>
    </p:spTree>
    <p:extLst>
      <p:ext uri="{BB962C8B-B14F-4D97-AF65-F5344CB8AC3E}">
        <p14:creationId xmlns:p14="http://schemas.microsoft.com/office/powerpoint/2010/main" val="2748731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6ECFE7-B1E3-3D48-9F2C-87D5798DB608}" type="slidenum">
              <a:rPr lang="en-US" smtClean="0"/>
              <a:t>6</a:t>
            </a:fld>
            <a:endParaRPr lang="en-US" dirty="0"/>
          </a:p>
        </p:txBody>
      </p:sp>
    </p:spTree>
    <p:extLst>
      <p:ext uri="{BB962C8B-B14F-4D97-AF65-F5344CB8AC3E}">
        <p14:creationId xmlns:p14="http://schemas.microsoft.com/office/powerpoint/2010/main" val="26975269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6ECFE7-B1E3-3D48-9F2C-87D5798DB608}" type="slidenum">
              <a:rPr lang="en-US" smtClean="0"/>
              <a:t>9</a:t>
            </a:fld>
            <a:endParaRPr lang="en-US" dirty="0"/>
          </a:p>
        </p:txBody>
      </p:sp>
    </p:spTree>
    <p:extLst>
      <p:ext uri="{BB962C8B-B14F-4D97-AF65-F5344CB8AC3E}">
        <p14:creationId xmlns:p14="http://schemas.microsoft.com/office/powerpoint/2010/main" val="235059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36ECFE7-B1E3-3D48-9F2C-87D5798DB608}" type="slidenum">
              <a:rPr lang="en-US" smtClean="0"/>
              <a:t>10</a:t>
            </a:fld>
            <a:endParaRPr lang="en-US" dirty="0"/>
          </a:p>
        </p:txBody>
      </p:sp>
    </p:spTree>
    <p:extLst>
      <p:ext uri="{BB962C8B-B14F-4D97-AF65-F5344CB8AC3E}">
        <p14:creationId xmlns:p14="http://schemas.microsoft.com/office/powerpoint/2010/main" val="25118757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descr="Logo"/>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734728" y="2283618"/>
            <a:ext cx="8200724" cy="2290763"/>
          </a:xfrm>
        </p:spPr>
        <p:txBody>
          <a:bodyPr anchor="t"/>
          <a:lstStyle>
            <a:lvl1pPr algn="l">
              <a:defRPr sz="60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734728" y="4747444"/>
            <a:ext cx="8200724"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759007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16372"/>
            <a:ext cx="10515600" cy="640936"/>
          </a:xfrm>
        </p:spPr>
        <p:txBody>
          <a:bodyPr/>
          <a:lstStyle/>
          <a:p>
            <a:r>
              <a:rPr lang="en-US"/>
              <a:t>Click to edit Master title style</a:t>
            </a:r>
            <a:endParaRPr lang="en-US" dirty="0"/>
          </a:p>
        </p:txBody>
      </p:sp>
      <p:sp>
        <p:nvSpPr>
          <p:cNvPr id="3" name="Content Placeholder 2"/>
          <p:cNvSpPr>
            <a:spLocks noGrp="1"/>
          </p:cNvSpPr>
          <p:nvPr>
            <p:ph idx="1"/>
          </p:nvPr>
        </p:nvSpPr>
        <p:spPr>
          <a:xfrm>
            <a:off x="838200" y="1230597"/>
            <a:ext cx="10515600" cy="50489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B92C82-A379-4545-9012-2E0C55996908}" type="datetimeFigureOut">
              <a:rPr lang="en-US" smtClean="0"/>
              <a:t>4/27/2020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D5DE6D7-F04D-7741-82FC-941AB368F7CA}" type="slidenum">
              <a:rPr lang="en-US" smtClean="0"/>
              <a:t>‹#›</a:t>
            </a:fld>
            <a:endParaRPr lang="en-US" dirty="0"/>
          </a:p>
        </p:txBody>
      </p:sp>
    </p:spTree>
    <p:extLst>
      <p:ext uri="{BB962C8B-B14F-4D97-AF65-F5344CB8AC3E}">
        <p14:creationId xmlns:p14="http://schemas.microsoft.com/office/powerpoint/2010/main" val="1377184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p:cNvSpPr>
            <a:spLocks noGrp="1"/>
          </p:cNvSpPr>
          <p:nvPr>
            <p:ph type="title" hasCustomPrompt="1"/>
          </p:nvPr>
        </p:nvSpPr>
        <p:spPr>
          <a:xfrm>
            <a:off x="831850" y="1871481"/>
            <a:ext cx="10515600" cy="2852737"/>
          </a:xfrm>
        </p:spPr>
        <p:txBody>
          <a:bodyPr anchor="ctr">
            <a:normAutofit/>
          </a:bodyPr>
          <a:lstStyle>
            <a:lvl1pPr>
              <a:defRPr sz="4800">
                <a:solidFill>
                  <a:schemeClr val="bg1"/>
                </a:solidFill>
              </a:defRPr>
            </a:lvl1pPr>
          </a:lstStyle>
          <a:p>
            <a:r>
              <a:rPr lang="en-US" dirty="0"/>
              <a:t>Click to edit Master subtitle style</a:t>
            </a:r>
          </a:p>
        </p:txBody>
      </p:sp>
      <p:sp>
        <p:nvSpPr>
          <p:cNvPr id="3" name="Text Placeholder 2"/>
          <p:cNvSpPr>
            <a:spLocks noGrp="1"/>
          </p:cNvSpPr>
          <p:nvPr>
            <p:ph type="body" idx="1"/>
          </p:nvPr>
        </p:nvSpPr>
        <p:spPr>
          <a:xfrm>
            <a:off x="831850" y="4695339"/>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E6B92C82-A379-4545-9012-2E0C55996908}" type="datetimeFigureOut">
              <a:rPr lang="en-US" smtClean="0"/>
              <a:t>4/27/2020</a:t>
            </a:fld>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D5DE6D7-F04D-7741-82FC-941AB368F7CA}" type="slidenum">
              <a:rPr lang="en-US" smtClean="0"/>
              <a:t>‹#›</a:t>
            </a:fld>
            <a:endParaRPr lang="en-US" dirty="0"/>
          </a:p>
        </p:txBody>
      </p:sp>
    </p:spTree>
    <p:extLst>
      <p:ext uri="{BB962C8B-B14F-4D97-AF65-F5344CB8AC3E}">
        <p14:creationId xmlns:p14="http://schemas.microsoft.com/office/powerpoint/2010/main" val="1330477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65099"/>
            <a:ext cx="10515600" cy="683664"/>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230596"/>
            <a:ext cx="5181600" cy="50232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230596"/>
            <a:ext cx="5181600" cy="50232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6B92C82-A379-4545-9012-2E0C55996908}" type="datetimeFigureOut">
              <a:rPr lang="en-US" smtClean="0"/>
              <a:t>4/27/2020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D5DE6D7-F04D-7741-82FC-941AB368F7CA}" type="slidenum">
              <a:rPr lang="en-US" smtClean="0"/>
              <a:t>‹#›</a:t>
            </a:fld>
            <a:endParaRPr lang="en-US" dirty="0"/>
          </a:p>
        </p:txBody>
      </p:sp>
    </p:spTree>
    <p:extLst>
      <p:ext uri="{BB962C8B-B14F-4D97-AF65-F5344CB8AC3E}">
        <p14:creationId xmlns:p14="http://schemas.microsoft.com/office/powerpoint/2010/main" val="1736500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14216"/>
            <a:ext cx="10515600" cy="640934"/>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168414"/>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093720"/>
            <a:ext cx="5157787" cy="40959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168414"/>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093720"/>
            <a:ext cx="5183188" cy="40959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6B92C82-A379-4545-9012-2E0C55996908}" type="datetimeFigureOut">
              <a:rPr lang="en-US" smtClean="0"/>
              <a:t>4/27/2020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D5DE6D7-F04D-7741-82FC-941AB368F7CA}" type="slidenum">
              <a:rPr lang="en-US" smtClean="0"/>
              <a:t>‹#›</a:t>
            </a:fld>
            <a:endParaRPr lang="en-US" dirty="0"/>
          </a:p>
        </p:txBody>
      </p:sp>
    </p:spTree>
    <p:extLst>
      <p:ext uri="{BB962C8B-B14F-4D97-AF65-F5344CB8AC3E}">
        <p14:creationId xmlns:p14="http://schemas.microsoft.com/office/powerpoint/2010/main" val="1064619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33467"/>
            <a:ext cx="10515600" cy="615298"/>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6B92C82-A379-4545-9012-2E0C55996908}" type="datetimeFigureOut">
              <a:rPr lang="en-US" smtClean="0"/>
              <a:t>4/27/2020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D5DE6D7-F04D-7741-82FC-941AB368F7CA}" type="slidenum">
              <a:rPr lang="en-US" smtClean="0"/>
              <a:t>‹#›</a:t>
            </a:fld>
            <a:endParaRPr lang="en-US" dirty="0"/>
          </a:p>
        </p:txBody>
      </p:sp>
    </p:spTree>
    <p:extLst>
      <p:ext uri="{BB962C8B-B14F-4D97-AF65-F5344CB8AC3E}">
        <p14:creationId xmlns:p14="http://schemas.microsoft.com/office/powerpoint/2010/main" val="231551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B92C82-A379-4545-9012-2E0C55996908}" type="datetimeFigureOut">
              <a:rPr lang="en-US" smtClean="0"/>
              <a:t>4/27/2020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D5DE6D7-F04D-7741-82FC-941AB368F7CA}" type="slidenum">
              <a:rPr lang="en-US" smtClean="0"/>
              <a:t>‹#›</a:t>
            </a:fld>
            <a:endParaRPr lang="en-US" dirty="0"/>
          </a:p>
        </p:txBody>
      </p:sp>
    </p:spTree>
    <p:extLst>
      <p:ext uri="{BB962C8B-B14F-4D97-AF65-F5344CB8AC3E}">
        <p14:creationId xmlns:p14="http://schemas.microsoft.com/office/powerpoint/2010/main" val="439456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Open">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Date Placeholder 4"/>
          <p:cNvSpPr>
            <a:spLocks noGrp="1"/>
          </p:cNvSpPr>
          <p:nvPr>
            <p:ph type="dt" sz="half" idx="10"/>
          </p:nvPr>
        </p:nvSpPr>
        <p:spPr/>
        <p:txBody>
          <a:bodyPr/>
          <a:lstStyle/>
          <a:p>
            <a:fld id="{E6B92C82-A379-4545-9012-2E0C55996908}" type="datetimeFigureOut">
              <a:rPr lang="en-US" smtClean="0"/>
              <a:t>4/27/2020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D5DE6D7-F04D-7741-82FC-941AB368F7CA}" type="slidenum">
              <a:rPr lang="en-US" smtClean="0"/>
              <a:t>‹#›</a:t>
            </a:fld>
            <a:endParaRPr lang="en-US" dirty="0"/>
          </a:p>
        </p:txBody>
      </p:sp>
    </p:spTree>
    <p:extLst>
      <p:ext uri="{BB962C8B-B14F-4D97-AF65-F5344CB8AC3E}">
        <p14:creationId xmlns:p14="http://schemas.microsoft.com/office/powerpoint/2010/main" val="753150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lac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6B92C82-A379-4545-9012-2E0C55996908}" type="datetimeFigureOut">
              <a:rPr lang="en-US" smtClean="0"/>
              <a:t>4/27/2020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D5DE6D7-F04D-7741-82FC-941AB368F7CA}" type="slidenum">
              <a:rPr lang="en-US" smtClean="0"/>
              <a:t>‹#›</a:t>
            </a:fld>
            <a:endParaRPr lang="en-US" dirty="0"/>
          </a:p>
        </p:txBody>
      </p:sp>
      <p:sp>
        <p:nvSpPr>
          <p:cNvPr id="6" name="Rectangle 5">
            <a:extLst>
              <a:ext uri="{FF2B5EF4-FFF2-40B4-BE49-F238E27FC236}">
                <a16:creationId xmlns:a16="http://schemas.microsoft.com/office/drawing/2014/main" id="{89F16AF7-FA30-40F5-8881-23EDE9BD9D67}"/>
              </a:ext>
            </a:extLst>
          </p:cNvPr>
          <p:cNvSpPr/>
          <p:nvPr userDrawn="1"/>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29148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838200" y="282011"/>
            <a:ext cx="10515600" cy="66657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230594"/>
            <a:ext cx="10515600" cy="492927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B92C82-A379-4545-9012-2E0C55996908}" type="datetimeFigureOut">
              <a:rPr lang="en-US" smtClean="0"/>
              <a:t>4/27/2020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5DE6D7-F04D-7741-82FC-941AB368F7CA}" type="slidenum">
              <a:rPr lang="en-US" smtClean="0"/>
              <a:t>‹#›</a:t>
            </a:fld>
            <a:endParaRPr lang="en-US" dirty="0"/>
          </a:p>
        </p:txBody>
      </p:sp>
    </p:spTree>
    <p:extLst>
      <p:ext uri="{BB962C8B-B14F-4D97-AF65-F5344CB8AC3E}">
        <p14:creationId xmlns:p14="http://schemas.microsoft.com/office/powerpoint/2010/main" val="10350673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 id="2147483668" r:id="rId7"/>
    <p:sldLayoutId id="2147483669" r:id="rId8"/>
    <p:sldLayoutId id="2147483670"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60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Austin.Tamayo@wisc.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COVID-19 Related Leave </a:t>
            </a:r>
            <a:br>
              <a:rPr lang="en-US" dirty="0"/>
            </a:br>
            <a:r>
              <a:rPr lang="en-US" dirty="0"/>
              <a:t/>
            </a:r>
            <a:br>
              <a:rPr lang="en-US" dirty="0"/>
            </a:br>
            <a:endParaRPr lang="en-US" dirty="0"/>
          </a:p>
        </p:txBody>
      </p:sp>
      <p:sp>
        <p:nvSpPr>
          <p:cNvPr id="3" name="Subtitle 2"/>
          <p:cNvSpPr>
            <a:spLocks noGrp="1"/>
          </p:cNvSpPr>
          <p:nvPr>
            <p:ph type="subTitle" idx="1"/>
          </p:nvPr>
        </p:nvSpPr>
        <p:spPr/>
        <p:txBody>
          <a:bodyPr/>
          <a:lstStyle/>
          <a:p>
            <a:endParaRPr lang="en-US" dirty="0"/>
          </a:p>
          <a:p>
            <a:endParaRPr lang="en-US" dirty="0"/>
          </a:p>
          <a:p>
            <a:endParaRPr lang="en-US" dirty="0"/>
          </a:p>
        </p:txBody>
      </p:sp>
      <p:sp>
        <p:nvSpPr>
          <p:cNvPr id="4" name="TextBox 3">
            <a:extLst>
              <a:ext uri="{FF2B5EF4-FFF2-40B4-BE49-F238E27FC236}">
                <a16:creationId xmlns:a16="http://schemas.microsoft.com/office/drawing/2014/main" id="{59834B35-8E54-E440-B205-E804796F7316}"/>
              </a:ext>
            </a:extLst>
          </p:cNvPr>
          <p:cNvSpPr txBox="1"/>
          <p:nvPr/>
        </p:nvSpPr>
        <p:spPr>
          <a:xfrm>
            <a:off x="1039661" y="5390659"/>
            <a:ext cx="3394554" cy="369332"/>
          </a:xfrm>
          <a:prstGeom prst="rect">
            <a:avLst/>
          </a:prstGeom>
          <a:noFill/>
        </p:spPr>
        <p:txBody>
          <a:bodyPr wrap="square" rtlCol="0">
            <a:spAutoFit/>
          </a:bodyPr>
          <a:lstStyle/>
          <a:p>
            <a:r>
              <a:rPr lang="en-US" dirty="0"/>
              <a:t>April </a:t>
            </a:r>
            <a:r>
              <a:rPr lang="en-US" dirty="0" smtClean="0"/>
              <a:t>24, </a:t>
            </a:r>
            <a:r>
              <a:rPr lang="en-US" dirty="0"/>
              <a:t>2020</a:t>
            </a:r>
          </a:p>
        </p:txBody>
      </p:sp>
    </p:spTree>
    <p:extLst>
      <p:ext uri="{BB962C8B-B14F-4D97-AF65-F5344CB8AC3E}">
        <p14:creationId xmlns:p14="http://schemas.microsoft.com/office/powerpoint/2010/main" val="213951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1E5F6-1B35-FD42-B23E-444C49F18206}"/>
              </a:ext>
            </a:extLst>
          </p:cNvPr>
          <p:cNvSpPr>
            <a:spLocks noGrp="1"/>
          </p:cNvSpPr>
          <p:nvPr>
            <p:ph type="title"/>
          </p:nvPr>
        </p:nvSpPr>
        <p:spPr/>
        <p:txBody>
          <a:bodyPr>
            <a:normAutofit fontScale="90000"/>
          </a:bodyPr>
          <a:lstStyle/>
          <a:p>
            <a:pPr algn="ctr"/>
            <a:r>
              <a:rPr lang="en-US" dirty="0"/>
              <a:t>Leave Provisions</a:t>
            </a:r>
          </a:p>
        </p:txBody>
      </p:sp>
      <p:sp>
        <p:nvSpPr>
          <p:cNvPr id="3" name="Content Placeholder 2">
            <a:extLst>
              <a:ext uri="{FF2B5EF4-FFF2-40B4-BE49-F238E27FC236}">
                <a16:creationId xmlns:a16="http://schemas.microsoft.com/office/drawing/2014/main" id="{93E030C8-8A86-4042-97E5-868553A612B2}"/>
              </a:ext>
            </a:extLst>
          </p:cNvPr>
          <p:cNvSpPr>
            <a:spLocks noGrp="1"/>
          </p:cNvSpPr>
          <p:nvPr>
            <p:ph idx="1"/>
          </p:nvPr>
        </p:nvSpPr>
        <p:spPr>
          <a:xfrm>
            <a:off x="838200" y="957308"/>
            <a:ext cx="10515600" cy="5584320"/>
          </a:xfrm>
        </p:spPr>
        <p:txBody>
          <a:bodyPr>
            <a:normAutofit/>
          </a:bodyPr>
          <a:lstStyle/>
          <a:p>
            <a:pPr marL="0" indent="0">
              <a:buNone/>
            </a:pPr>
            <a:r>
              <a:rPr lang="en-US" sz="2200" b="1" dirty="0">
                <a:latin typeface="Times New Roman" panose="02020603050405020304" pitchFamily="18" charset="0"/>
                <a:cs typeface="Times New Roman" panose="02020603050405020304" pitchFamily="18" charset="0"/>
              </a:rPr>
              <a:t>UW COVID-19 Pandemic Employee Work Location and Leave Policy (COVID-19 Leave)  </a:t>
            </a:r>
            <a:r>
              <a:rPr lang="en-US" sz="1800" dirty="0">
                <a:latin typeface="Times New Roman" panose="02020603050405020304" pitchFamily="18" charset="0"/>
                <a:cs typeface="Times New Roman" panose="02020603050405020304" pitchFamily="18" charset="0"/>
              </a:rPr>
              <a:t>Issued March 17/Revised April 1, 2020</a:t>
            </a:r>
          </a:p>
          <a:p>
            <a:r>
              <a:rPr lang="en-US" sz="2200" dirty="0">
                <a:latin typeface="Times New Roman" panose="02020603050405020304" pitchFamily="18" charset="0"/>
                <a:cs typeface="Times New Roman" panose="02020603050405020304" pitchFamily="18" charset="0"/>
              </a:rPr>
              <a:t>Paid leave provided through May 1, 2020 for eligible UW-Madison employees</a:t>
            </a:r>
          </a:p>
          <a:p>
            <a:pPr marL="0" indent="0">
              <a:buNone/>
            </a:pPr>
            <a:endParaRPr lang="en-US" sz="2200" b="1" dirty="0">
              <a:latin typeface="Times New Roman" panose="02020603050405020304" pitchFamily="18" charset="0"/>
              <a:cs typeface="Times New Roman" panose="02020603050405020304" pitchFamily="18" charset="0"/>
            </a:endParaRPr>
          </a:p>
          <a:p>
            <a:pPr marL="0" indent="0">
              <a:buNone/>
            </a:pPr>
            <a:r>
              <a:rPr lang="en-US" sz="2200" b="1" dirty="0">
                <a:latin typeface="Times New Roman" panose="02020603050405020304" pitchFamily="18" charset="0"/>
                <a:cs typeface="Times New Roman" panose="02020603050405020304" pitchFamily="18" charset="0"/>
              </a:rPr>
              <a:t>Families First Coronavirus Response Act (FFCRA) provisions </a:t>
            </a:r>
            <a:r>
              <a:rPr lang="en-US" sz="1800" dirty="0">
                <a:latin typeface="Times New Roman" panose="02020603050405020304" pitchFamily="18" charset="0"/>
                <a:cs typeface="Times New Roman" panose="02020603050405020304" pitchFamily="18" charset="0"/>
              </a:rPr>
              <a:t>Effective April 1 through December 31, 2020</a:t>
            </a:r>
          </a:p>
          <a:p>
            <a:r>
              <a:rPr lang="en-US" sz="2200" dirty="0">
                <a:latin typeface="Times New Roman" panose="02020603050405020304" pitchFamily="18" charset="0"/>
                <a:cs typeface="Times New Roman" panose="02020603050405020304" pitchFamily="18" charset="0"/>
              </a:rPr>
              <a:t>Emergency Paid Sick Leave Act (EPSLA) </a:t>
            </a:r>
          </a:p>
          <a:p>
            <a:pPr marL="0" indent="0">
              <a:buNone/>
            </a:pPr>
            <a:r>
              <a:rPr lang="en-US" sz="2200" b="1" dirty="0">
                <a:latin typeface="Times New Roman" panose="02020603050405020304" pitchFamily="18" charset="0"/>
                <a:cs typeface="Times New Roman" panose="02020603050405020304" pitchFamily="18" charset="0"/>
              </a:rPr>
              <a:t>	Up to 80 hours of Paid Sick Leave </a:t>
            </a:r>
            <a:r>
              <a:rPr lang="en-US" sz="2200" dirty="0">
                <a:latin typeface="Times New Roman" panose="02020603050405020304" pitchFamily="18" charset="0"/>
                <a:cs typeface="Times New Roman" panose="02020603050405020304" pitchFamily="18" charset="0"/>
              </a:rPr>
              <a:t>for 	the coronavirus emergency for six specific 	reasons </a:t>
            </a:r>
            <a:endParaRPr lang="en-US" sz="1800" dirty="0">
              <a:solidFill>
                <a:srgbClr val="C00000"/>
              </a:solidFill>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Emergency Family &amp; Medical Leave Expansion Act (EFMLEA)</a:t>
            </a:r>
          </a:p>
          <a:p>
            <a:pPr marL="0" indent="0">
              <a:buNone/>
            </a:pPr>
            <a:r>
              <a:rPr lang="en-US" sz="2200" dirty="0">
                <a:latin typeface="Times New Roman" panose="02020603050405020304" pitchFamily="18" charset="0"/>
                <a:cs typeface="Times New Roman" panose="02020603050405020304" pitchFamily="18" charset="0"/>
              </a:rPr>
              <a:t>	Adds </a:t>
            </a:r>
            <a:r>
              <a:rPr lang="en-US" sz="2200" b="1" dirty="0">
                <a:latin typeface="Times New Roman" panose="02020603050405020304" pitchFamily="18" charset="0"/>
                <a:cs typeface="Times New Roman" panose="02020603050405020304" pitchFamily="18" charset="0"/>
              </a:rPr>
              <a:t>one additional covered reason </a:t>
            </a:r>
            <a:r>
              <a:rPr lang="en-US" sz="2200" dirty="0">
                <a:latin typeface="Times New Roman" panose="02020603050405020304" pitchFamily="18" charset="0"/>
                <a:cs typeface="Times New Roman" panose="02020603050405020304" pitchFamily="18" charset="0"/>
              </a:rPr>
              <a:t>for FMLA: Up to 12 weeks of leave to care 	for the employee’s son or daughter, who is under 18, if the child’s school or place of 	care the child attends has been closed, or the childcare provider is	unavailable</a:t>
            </a:r>
            <a:endParaRPr lang="en-US" dirty="0">
              <a:highlight>
                <a:srgbClr val="FFFF00"/>
              </a:highlight>
            </a:endParaRPr>
          </a:p>
          <a:p>
            <a:pPr marL="914400" lvl="2" indent="0">
              <a:buNone/>
            </a:pPr>
            <a:endParaRPr lang="en-US" dirty="0"/>
          </a:p>
        </p:txBody>
      </p:sp>
    </p:spTree>
    <p:extLst>
      <p:ext uri="{BB962C8B-B14F-4D97-AF65-F5344CB8AC3E}">
        <p14:creationId xmlns:p14="http://schemas.microsoft.com/office/powerpoint/2010/main" val="127917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D327B-60A6-43EB-BCA4-9F1EAE72A331}"/>
              </a:ext>
            </a:extLst>
          </p:cNvPr>
          <p:cNvSpPr>
            <a:spLocks noGrp="1"/>
          </p:cNvSpPr>
          <p:nvPr>
            <p:ph type="title"/>
          </p:nvPr>
        </p:nvSpPr>
        <p:spPr/>
        <p:txBody>
          <a:bodyPr>
            <a:normAutofit fontScale="90000"/>
          </a:bodyPr>
          <a:lstStyle/>
          <a:p>
            <a:r>
              <a:rPr lang="en-US" dirty="0"/>
              <a:t>Month of March</a:t>
            </a:r>
          </a:p>
        </p:txBody>
      </p:sp>
      <p:sp>
        <p:nvSpPr>
          <p:cNvPr id="3" name="Content Placeholder 2">
            <a:extLst>
              <a:ext uri="{FF2B5EF4-FFF2-40B4-BE49-F238E27FC236}">
                <a16:creationId xmlns:a16="http://schemas.microsoft.com/office/drawing/2014/main" id="{A8B25751-C50B-4FBE-BDA4-B2D810A3D99D}"/>
              </a:ext>
            </a:extLst>
          </p:cNvPr>
          <p:cNvSpPr>
            <a:spLocks noGrp="1"/>
          </p:cNvSpPr>
          <p:nvPr>
            <p:ph idx="1"/>
          </p:nvPr>
        </p:nvSpPr>
        <p:spPr/>
        <p:txBody>
          <a:bodyPr>
            <a:normAutofit lnSpcReduction="10000"/>
          </a:bodyPr>
          <a:lstStyle/>
          <a:p>
            <a:r>
              <a:rPr lang="en-US" dirty="0"/>
              <a:t>March 17 – March 31</a:t>
            </a:r>
          </a:p>
          <a:p>
            <a:pPr marL="0" indent="0">
              <a:buNone/>
            </a:pPr>
            <a:r>
              <a:rPr lang="en-US" dirty="0"/>
              <a:t> </a:t>
            </a:r>
          </a:p>
          <a:p>
            <a:pPr marL="0" indent="0">
              <a:buNone/>
            </a:pPr>
            <a:r>
              <a:rPr lang="en-US" b="1" dirty="0">
                <a:latin typeface="Times New Roman" panose="02020603050405020304" pitchFamily="18" charset="0"/>
                <a:cs typeface="Times New Roman" panose="02020603050405020304" pitchFamily="18" charset="0"/>
              </a:rPr>
              <a:t>UW COVID-19 Pandemic Employee Work Location and Leave Policy (UW-COVID-19 Leave)  </a:t>
            </a:r>
            <a:r>
              <a:rPr lang="en-US" sz="2000" dirty="0">
                <a:latin typeface="Times New Roman" panose="02020603050405020304" pitchFamily="18" charset="0"/>
                <a:cs typeface="Times New Roman" panose="02020603050405020304" pitchFamily="18" charset="0"/>
              </a:rPr>
              <a:t>Issued March 17/Revised April 1, 2020</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dirty="0" smtClean="0">
                <a:cs typeface="Times New Roman" panose="02020603050405020304" pitchFamily="18" charset="0"/>
              </a:rPr>
              <a:t>Originally, was up </a:t>
            </a:r>
            <a:r>
              <a:rPr lang="en-US" dirty="0">
                <a:cs typeface="Times New Roman" panose="02020603050405020304" pitchFamily="18" charset="0"/>
              </a:rPr>
              <a:t>to 80 </a:t>
            </a:r>
            <a:r>
              <a:rPr lang="en-US" dirty="0" smtClean="0">
                <a:cs typeface="Times New Roman" panose="02020603050405020304" pitchFamily="18" charset="0"/>
              </a:rPr>
              <a:t>hours and then it was revised later.</a:t>
            </a:r>
            <a:endParaRPr lang="en-US" dirty="0">
              <a:cs typeface="Times New Roman" panose="02020603050405020304" pitchFamily="18" charset="0"/>
            </a:endParaRPr>
          </a:p>
          <a:p>
            <a:endParaRPr lang="en-US" dirty="0"/>
          </a:p>
          <a:p>
            <a:pPr marL="0" indent="0">
              <a:buNone/>
            </a:pPr>
            <a:r>
              <a:rPr lang="en-US" dirty="0"/>
              <a:t>Report using Timesheet (</a:t>
            </a:r>
            <a:r>
              <a:rPr lang="en-US" dirty="0" err="1"/>
              <a:t>myUW</a:t>
            </a:r>
            <a:r>
              <a:rPr lang="en-US" dirty="0"/>
              <a:t> portal)</a:t>
            </a:r>
          </a:p>
          <a:p>
            <a:pPr marL="0" indent="0">
              <a:buNone/>
            </a:pPr>
            <a:endParaRPr lang="en-US" dirty="0"/>
          </a:p>
          <a:p>
            <a:pPr marL="0" indent="0">
              <a:buNone/>
            </a:pPr>
            <a:r>
              <a:rPr lang="en-US" dirty="0"/>
              <a:t>COVID-19 leave taken prior to April 1, doesn’t count toward an employee’s entitlement under FFCRA.</a:t>
            </a:r>
          </a:p>
          <a:p>
            <a:pPr marL="0" indent="0">
              <a:buNone/>
            </a:pPr>
            <a:endParaRPr lang="en-US" dirty="0"/>
          </a:p>
        </p:txBody>
      </p:sp>
    </p:spTree>
    <p:extLst>
      <p:ext uri="{BB962C8B-B14F-4D97-AF65-F5344CB8AC3E}">
        <p14:creationId xmlns:p14="http://schemas.microsoft.com/office/powerpoint/2010/main" val="1524180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F46F3-C1D8-431B-91B7-5433F07CC163}"/>
              </a:ext>
            </a:extLst>
          </p:cNvPr>
          <p:cNvSpPr>
            <a:spLocks noGrp="1"/>
          </p:cNvSpPr>
          <p:nvPr>
            <p:ph type="title"/>
          </p:nvPr>
        </p:nvSpPr>
        <p:spPr/>
        <p:txBody>
          <a:bodyPr>
            <a:normAutofit fontScale="90000"/>
          </a:bodyPr>
          <a:lstStyle/>
          <a:p>
            <a:r>
              <a:rPr lang="en-US" dirty="0"/>
              <a:t>Month of April </a:t>
            </a:r>
          </a:p>
        </p:txBody>
      </p:sp>
      <p:sp>
        <p:nvSpPr>
          <p:cNvPr id="3" name="Content Placeholder 2">
            <a:extLst>
              <a:ext uri="{FF2B5EF4-FFF2-40B4-BE49-F238E27FC236}">
                <a16:creationId xmlns:a16="http://schemas.microsoft.com/office/drawing/2014/main" id="{600B01DF-1060-4FEF-9791-5D0EBFEBF5F4}"/>
              </a:ext>
            </a:extLst>
          </p:cNvPr>
          <p:cNvSpPr>
            <a:spLocks noGrp="1"/>
          </p:cNvSpPr>
          <p:nvPr>
            <p:ph idx="1"/>
          </p:nvPr>
        </p:nvSpPr>
        <p:spPr/>
        <p:txBody>
          <a:bodyPr/>
          <a:lstStyle/>
          <a:p>
            <a:pPr marL="0" indent="0">
              <a:buNone/>
            </a:pPr>
            <a:r>
              <a:rPr lang="en-US" b="1" dirty="0">
                <a:latin typeface="Times New Roman" panose="02020603050405020304" pitchFamily="18" charset="0"/>
                <a:cs typeface="Times New Roman" panose="02020603050405020304" pitchFamily="18" charset="0"/>
              </a:rPr>
              <a:t>UW COVID-19 Pandemic Employee Work Location and Leave Policy (COVID-19 Leave)  </a:t>
            </a:r>
            <a:r>
              <a:rPr lang="en-US" sz="2000" dirty="0">
                <a:latin typeface="Times New Roman" panose="02020603050405020304" pitchFamily="18" charset="0"/>
                <a:cs typeface="Times New Roman" panose="02020603050405020304" pitchFamily="18" charset="0"/>
              </a:rPr>
              <a:t>Issued March 17/Revised April 1, 2020</a:t>
            </a:r>
          </a:p>
          <a:p>
            <a:r>
              <a:rPr lang="en-US" dirty="0">
                <a:latin typeface="Times New Roman" panose="02020603050405020304" pitchFamily="18" charset="0"/>
                <a:cs typeface="Times New Roman" panose="02020603050405020304" pitchFamily="18" charset="0"/>
              </a:rPr>
              <a:t>Expanded from 80 hours to Unlimited Hours</a:t>
            </a:r>
          </a:p>
          <a:p>
            <a:r>
              <a:rPr lang="en-US" dirty="0">
                <a:latin typeface="Times New Roman" panose="02020603050405020304" pitchFamily="18" charset="0"/>
                <a:cs typeface="Times New Roman" panose="02020603050405020304" pitchFamily="18" charset="0"/>
              </a:rPr>
              <a:t>Use timesheet to report </a:t>
            </a:r>
          </a:p>
          <a:p>
            <a:endParaRPr lang="en-US" dirty="0">
              <a:latin typeface="Times New Roman" panose="02020603050405020304" pitchFamily="18" charset="0"/>
              <a:cs typeface="Times New Roman" panose="02020603050405020304" pitchFamily="18" charset="0"/>
            </a:endParaRPr>
          </a:p>
          <a:p>
            <a:r>
              <a:rPr lang="en-US" dirty="0"/>
              <a:t>AND</a:t>
            </a:r>
          </a:p>
          <a:p>
            <a:endParaRPr lang="en-US" dirty="0"/>
          </a:p>
          <a:p>
            <a:r>
              <a:rPr lang="en-US" b="1" dirty="0">
                <a:latin typeface="Times New Roman" panose="02020603050405020304" pitchFamily="18" charset="0"/>
                <a:cs typeface="Times New Roman" panose="02020603050405020304" pitchFamily="18" charset="0"/>
              </a:rPr>
              <a:t>Families First Coronavirus Response Act (FFCRA) provisions </a:t>
            </a:r>
            <a:r>
              <a:rPr lang="en-US" sz="2000" dirty="0">
                <a:latin typeface="Times New Roman" panose="02020603050405020304" pitchFamily="18" charset="0"/>
                <a:cs typeface="Times New Roman" panose="02020603050405020304" pitchFamily="18" charset="0"/>
              </a:rPr>
              <a:t>Effective April 1 through December 31, 2020</a:t>
            </a:r>
          </a:p>
          <a:p>
            <a:r>
              <a:rPr lang="en-US" sz="2400" dirty="0">
                <a:latin typeface="Times New Roman" panose="02020603050405020304" pitchFamily="18" charset="0"/>
                <a:cs typeface="Times New Roman" panose="02020603050405020304" pitchFamily="18" charset="0"/>
              </a:rPr>
              <a:t>Use FFCRA Form to Report</a:t>
            </a:r>
          </a:p>
          <a:p>
            <a:endParaRPr lang="en-US" dirty="0"/>
          </a:p>
          <a:p>
            <a:endParaRPr lang="en-US" dirty="0"/>
          </a:p>
          <a:p>
            <a:endParaRPr lang="en-US" dirty="0"/>
          </a:p>
        </p:txBody>
      </p:sp>
    </p:spTree>
    <p:extLst>
      <p:ext uri="{BB962C8B-B14F-4D97-AF65-F5344CB8AC3E}">
        <p14:creationId xmlns:p14="http://schemas.microsoft.com/office/powerpoint/2010/main" val="3017108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B3D9C-09D8-6648-B2DA-98EC29EEF0F5}"/>
              </a:ext>
            </a:extLst>
          </p:cNvPr>
          <p:cNvSpPr>
            <a:spLocks noGrp="1"/>
          </p:cNvSpPr>
          <p:nvPr>
            <p:ph type="title"/>
          </p:nvPr>
        </p:nvSpPr>
        <p:spPr/>
        <p:txBody>
          <a:bodyPr>
            <a:normAutofit fontScale="90000"/>
          </a:bodyPr>
          <a:lstStyle/>
          <a:p>
            <a:pPr algn="ctr"/>
            <a:r>
              <a:rPr lang="en-US" dirty="0"/>
              <a:t>Month of April</a:t>
            </a:r>
          </a:p>
        </p:txBody>
      </p:sp>
      <p:sp>
        <p:nvSpPr>
          <p:cNvPr id="3" name="Content Placeholder 2">
            <a:extLst>
              <a:ext uri="{FF2B5EF4-FFF2-40B4-BE49-F238E27FC236}">
                <a16:creationId xmlns:a16="http://schemas.microsoft.com/office/drawing/2014/main" id="{53743118-8174-7143-A283-FB70D6ED6C31}"/>
              </a:ext>
            </a:extLst>
          </p:cNvPr>
          <p:cNvSpPr>
            <a:spLocks noGrp="1"/>
          </p:cNvSpPr>
          <p:nvPr>
            <p:ph idx="1"/>
          </p:nvPr>
        </p:nvSpPr>
        <p:spPr/>
        <p:txBody>
          <a:bodyPr>
            <a:normAutofit fontScale="92500" lnSpcReduction="10000"/>
          </a:bodyPr>
          <a:lstStyle/>
          <a:p>
            <a:pPr marL="0" lvl="0" indent="0">
              <a:buNone/>
            </a:pPr>
            <a:endParaRPr lang="en-US" dirty="0"/>
          </a:p>
          <a:p>
            <a:pPr marL="0" lvl="0" indent="0">
              <a:buNone/>
            </a:pPr>
            <a:r>
              <a:rPr lang="en-US" dirty="0"/>
              <a:t>Report leave under </a:t>
            </a:r>
            <a:r>
              <a:rPr lang="en-US" u="sng" dirty="0"/>
              <a:t>both</a:t>
            </a:r>
            <a:r>
              <a:rPr lang="en-US" dirty="0"/>
              <a:t> the UW-Madison COVID-19 provisions AND FFCRA</a:t>
            </a:r>
          </a:p>
          <a:p>
            <a:pPr marL="0" lvl="0" indent="0">
              <a:buNone/>
            </a:pPr>
            <a:endParaRPr lang="en-US" dirty="0"/>
          </a:p>
          <a:p>
            <a:pPr marL="0" lvl="0" indent="0">
              <a:buNone/>
            </a:pPr>
            <a:r>
              <a:rPr lang="en-US" dirty="0"/>
              <a:t>Use the Timesheet </a:t>
            </a:r>
            <a:r>
              <a:rPr lang="en-US" u="sng" dirty="0"/>
              <a:t>AND</a:t>
            </a:r>
            <a:r>
              <a:rPr lang="en-US" dirty="0"/>
              <a:t> the FFCRA Form </a:t>
            </a:r>
          </a:p>
          <a:p>
            <a:pPr marL="0" lvl="0" indent="0">
              <a:buNone/>
            </a:pPr>
            <a:endParaRPr lang="en-US" dirty="0"/>
          </a:p>
          <a:p>
            <a:pPr marL="0" lvl="0" indent="0">
              <a:buNone/>
            </a:pPr>
            <a:r>
              <a:rPr lang="en-US" dirty="0"/>
              <a:t>Submit the FFCRA Form to </a:t>
            </a:r>
            <a:r>
              <a:rPr lang="en-US" dirty="0">
                <a:hlinkClick r:id="rId3"/>
              </a:rPr>
              <a:t>Austin.Tamayo@wisc.edu</a:t>
            </a:r>
            <a:endParaRPr lang="en-US" dirty="0"/>
          </a:p>
          <a:p>
            <a:pPr marL="0" lvl="0" indent="0">
              <a:buNone/>
            </a:pPr>
            <a:endParaRPr lang="en-US" dirty="0"/>
          </a:p>
          <a:p>
            <a:pPr marL="0" lvl="0" indent="0">
              <a:buNone/>
            </a:pPr>
            <a:r>
              <a:rPr lang="en-US" dirty="0"/>
              <a:t>Austin will follow up with any documentation that may be needed</a:t>
            </a:r>
          </a:p>
          <a:p>
            <a:pPr marL="0" lvl="0" indent="0">
              <a:buNone/>
            </a:pPr>
            <a:endParaRPr lang="en-US" dirty="0"/>
          </a:p>
          <a:p>
            <a:pPr marL="0" lvl="0" indent="0">
              <a:buNone/>
            </a:pPr>
            <a:r>
              <a:rPr lang="en-US" b="1" dirty="0"/>
              <a:t>Not all leave taken under UW-Madison COVID-19 provisions will need documentation</a:t>
            </a:r>
          </a:p>
          <a:p>
            <a:pPr marL="0" lvl="0" indent="0">
              <a:buNone/>
            </a:pPr>
            <a:endParaRPr lang="en-US" dirty="0"/>
          </a:p>
          <a:p>
            <a:pPr marL="0" lvl="0" indent="0">
              <a:buNone/>
            </a:pPr>
            <a:endParaRPr lang="en-US" dirty="0"/>
          </a:p>
          <a:p>
            <a:pPr marL="0" lvl="0" indent="0">
              <a:buNone/>
            </a:pPr>
            <a:endParaRPr lang="en-US" dirty="0"/>
          </a:p>
          <a:p>
            <a:pPr marL="0" indent="0">
              <a:buNone/>
            </a:pPr>
            <a:endParaRPr lang="en-US" dirty="0"/>
          </a:p>
        </p:txBody>
      </p:sp>
    </p:spTree>
    <p:extLst>
      <p:ext uri="{BB962C8B-B14F-4D97-AF65-F5344CB8AC3E}">
        <p14:creationId xmlns:p14="http://schemas.microsoft.com/office/powerpoint/2010/main" val="1381247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1377D-53E8-2B45-8108-B630B122C681}"/>
              </a:ext>
            </a:extLst>
          </p:cNvPr>
          <p:cNvSpPr>
            <a:spLocks noGrp="1"/>
          </p:cNvSpPr>
          <p:nvPr>
            <p:ph type="title"/>
          </p:nvPr>
        </p:nvSpPr>
        <p:spPr>
          <a:xfrm>
            <a:off x="838200" y="160422"/>
            <a:ext cx="10515600" cy="657726"/>
          </a:xfrm>
        </p:spPr>
        <p:txBody>
          <a:bodyPr>
            <a:normAutofit fontScale="90000"/>
          </a:bodyPr>
          <a:lstStyle/>
          <a:p>
            <a:pPr algn="ctr"/>
            <a:r>
              <a:rPr lang="en-US" dirty="0"/>
              <a:t>Month of April </a:t>
            </a:r>
            <a:r>
              <a:rPr lang="en-US" sz="3600" i="1" dirty="0"/>
              <a:t>(additional details)</a:t>
            </a:r>
          </a:p>
        </p:txBody>
      </p:sp>
      <p:sp>
        <p:nvSpPr>
          <p:cNvPr id="3" name="Content Placeholder 2">
            <a:extLst>
              <a:ext uri="{FF2B5EF4-FFF2-40B4-BE49-F238E27FC236}">
                <a16:creationId xmlns:a16="http://schemas.microsoft.com/office/drawing/2014/main" id="{70AE8185-81BE-2044-A2A0-DAFB2FEDC580}"/>
              </a:ext>
            </a:extLst>
          </p:cNvPr>
          <p:cNvSpPr>
            <a:spLocks noGrp="1"/>
          </p:cNvSpPr>
          <p:nvPr>
            <p:ph idx="1"/>
          </p:nvPr>
        </p:nvSpPr>
        <p:spPr>
          <a:xfrm>
            <a:off x="672353" y="818148"/>
            <a:ext cx="11375268" cy="5729837"/>
          </a:xfrm>
        </p:spPr>
        <p:txBody>
          <a:bodyPr>
            <a:noAutofit/>
          </a:bodyPr>
          <a:lstStyle/>
          <a:p>
            <a:pPr marL="0" indent="0">
              <a:lnSpc>
                <a:spcPct val="120000"/>
              </a:lnSpc>
              <a:spcBef>
                <a:spcPts val="100"/>
              </a:spcBef>
              <a:buNone/>
            </a:pPr>
            <a:r>
              <a:rPr lang="en-US" sz="2000" dirty="0"/>
              <a:t>1</a:t>
            </a:r>
            <a:r>
              <a:rPr lang="en-US" sz="2000" dirty="0">
                <a:latin typeface="Times New Roman" panose="02020603050405020304" pitchFamily="18" charset="0"/>
                <a:cs typeface="Times New Roman" panose="02020603050405020304" pitchFamily="18" charset="0"/>
              </a:rPr>
              <a:t>. COVID-19 Leave and leave under the FFCRA (EPSLA&amp; EFMLEA) will run </a:t>
            </a:r>
            <a:r>
              <a:rPr lang="en-US" sz="2000" b="1" u="sng" dirty="0">
                <a:latin typeface="Times New Roman" panose="02020603050405020304" pitchFamily="18" charset="0"/>
                <a:cs typeface="Times New Roman" panose="02020603050405020304" pitchFamily="18" charset="0"/>
              </a:rPr>
              <a:t>concurrently</a:t>
            </a:r>
            <a:r>
              <a:rPr lang="en-US" sz="2000" dirty="0">
                <a:latin typeface="Times New Roman" panose="02020603050405020304" pitchFamily="18" charset="0"/>
                <a:cs typeface="Times New Roman" panose="02020603050405020304" pitchFamily="18" charset="0"/>
              </a:rPr>
              <a:t> during this period:</a:t>
            </a:r>
          </a:p>
          <a:p>
            <a:pPr lvl="1">
              <a:lnSpc>
                <a:spcPct val="120000"/>
              </a:lnSpc>
              <a:spcBef>
                <a:spcPts val="100"/>
              </a:spcBef>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Employees will receive 80 hours (prorated based on FTE) of Covid-19 hours in the month of April, that will also count towards emergency leave under the FFCRA.</a:t>
            </a:r>
          </a:p>
          <a:p>
            <a:pPr marL="0" indent="0">
              <a:lnSpc>
                <a:spcPct val="120000"/>
              </a:lnSpc>
              <a:spcBef>
                <a:spcPts val="100"/>
              </a:spcBef>
              <a:buNone/>
            </a:pPr>
            <a:r>
              <a:rPr lang="en-US" sz="2000" dirty="0">
                <a:latin typeface="Times New Roman" panose="02020603050405020304" pitchFamily="18" charset="0"/>
                <a:cs typeface="Times New Roman" panose="02020603050405020304" pitchFamily="18" charset="0"/>
              </a:rPr>
              <a:t>2. Leave during this period for a reason covered under FFCRA (EPSLA/ EFMLEA) will be  </a:t>
            </a:r>
          </a:p>
          <a:p>
            <a:pPr marL="0" indent="0">
              <a:lnSpc>
                <a:spcPct val="120000"/>
              </a:lnSpc>
              <a:spcBef>
                <a:spcPts val="100"/>
              </a:spcBef>
              <a:buNone/>
            </a:pPr>
            <a:r>
              <a:rPr lang="en-US" sz="2000" dirty="0">
                <a:latin typeface="Times New Roman" panose="02020603050405020304" pitchFamily="18" charset="0"/>
                <a:cs typeface="Times New Roman" panose="02020603050405020304" pitchFamily="18" charset="0"/>
              </a:rPr>
              <a:t>    designated as FFCRA leave &amp; will meet the university’s obligation (and sometimes exceed)    </a:t>
            </a:r>
          </a:p>
          <a:p>
            <a:pPr marL="0" indent="0">
              <a:lnSpc>
                <a:spcPct val="120000"/>
              </a:lnSpc>
              <a:spcBef>
                <a:spcPts val="100"/>
              </a:spcBef>
              <a:buNone/>
            </a:pPr>
            <a:r>
              <a:rPr lang="en-US" sz="2000" dirty="0">
                <a:latin typeface="Times New Roman" panose="02020603050405020304" pitchFamily="18" charset="0"/>
                <a:cs typeface="Times New Roman" panose="02020603050405020304" pitchFamily="18" charset="0"/>
              </a:rPr>
              <a:t>    under FFCRA.</a:t>
            </a:r>
          </a:p>
          <a:p>
            <a:pPr lvl="1">
              <a:lnSpc>
                <a:spcPct val="120000"/>
              </a:lnSpc>
              <a:spcBef>
                <a:spcPts val="100"/>
              </a:spcBef>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Employees will receive 80 hours (prorated based on FTE) of Covid-19 hours in the month of April, that will also count towards emergency leave under the FFCRA.</a:t>
            </a:r>
            <a:endParaRPr lang="en-US" sz="2000" dirty="0">
              <a:solidFill>
                <a:srgbClr val="C00000"/>
              </a:solidFill>
              <a:latin typeface="Times New Roman" panose="02020603050405020304" pitchFamily="18" charset="0"/>
              <a:cs typeface="Times New Roman" panose="02020603050405020304" pitchFamily="18" charset="0"/>
            </a:endParaRPr>
          </a:p>
          <a:p>
            <a:pPr marL="0" indent="0">
              <a:lnSpc>
                <a:spcPct val="120000"/>
              </a:lnSpc>
              <a:spcBef>
                <a:spcPts val="100"/>
              </a:spcBef>
              <a:buNone/>
            </a:pPr>
            <a:r>
              <a:rPr lang="en-US" sz="2000" dirty="0">
                <a:latin typeface="Times New Roman" panose="02020603050405020304" pitchFamily="18" charset="0"/>
                <a:cs typeface="Times New Roman" panose="02020603050405020304" pitchFamily="18" charset="0"/>
              </a:rPr>
              <a:t>3. Leave under EFMLEA will count towards an employee’s 12 work week entitlement under FMLA. </a:t>
            </a:r>
          </a:p>
          <a:p>
            <a:pPr marL="0" indent="0">
              <a:lnSpc>
                <a:spcPct val="120000"/>
              </a:lnSpc>
              <a:spcBef>
                <a:spcPts val="100"/>
              </a:spcBef>
              <a:buNone/>
            </a:pPr>
            <a:r>
              <a:rPr lang="en-US" sz="2000" dirty="0">
                <a:latin typeface="Times New Roman" panose="02020603050405020304" pitchFamily="18" charset="0"/>
                <a:cs typeface="Times New Roman" panose="02020603050405020304" pitchFamily="18" charset="0"/>
              </a:rPr>
              <a:t>4. COVID-19 leave will pay the employees’ regular rate during this period. </a:t>
            </a:r>
            <a:endParaRPr lang="en-US" sz="2000" dirty="0">
              <a:solidFill>
                <a:srgbClr val="C00000"/>
              </a:solidFill>
              <a:latin typeface="Times New Roman" panose="02020603050405020304" pitchFamily="18" charset="0"/>
              <a:cs typeface="Times New Roman" panose="02020603050405020304" pitchFamily="18" charset="0"/>
            </a:endParaRPr>
          </a:p>
          <a:p>
            <a:pPr marL="0" indent="0">
              <a:lnSpc>
                <a:spcPct val="120000"/>
              </a:lnSpc>
              <a:spcBef>
                <a:spcPts val="100"/>
              </a:spcBef>
              <a:buNone/>
            </a:pPr>
            <a:r>
              <a:rPr lang="en-US" sz="2000" dirty="0">
                <a:latin typeface="Times New Roman" panose="02020603050405020304" pitchFamily="18" charset="0"/>
                <a:cs typeface="Times New Roman" panose="02020603050405020304" pitchFamily="18" charset="0"/>
              </a:rPr>
              <a:t>5. COVID-19 leave &amp; FFCRA leave needs to be tracked and recorded and supported with </a:t>
            </a:r>
          </a:p>
          <a:p>
            <a:pPr marL="0" indent="0">
              <a:lnSpc>
                <a:spcPct val="120000"/>
              </a:lnSpc>
              <a:spcBef>
                <a:spcPts val="100"/>
              </a:spcBef>
              <a:buNone/>
            </a:pPr>
            <a:r>
              <a:rPr lang="en-US" sz="2000" dirty="0">
                <a:latin typeface="Times New Roman" panose="02020603050405020304" pitchFamily="18" charset="0"/>
                <a:cs typeface="Times New Roman" panose="02020603050405020304" pitchFamily="18" charset="0"/>
              </a:rPr>
              <a:t>    information/documentation provided by the employee.</a:t>
            </a:r>
          </a:p>
          <a:p>
            <a:pPr lvl="1">
              <a:lnSpc>
                <a:spcPct val="120000"/>
              </a:lnSpc>
              <a:spcBef>
                <a:spcPts val="100"/>
              </a:spcBef>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Employees will need to submit an Emergency Leave Request Form (FFCRA Request Form). </a:t>
            </a:r>
          </a:p>
          <a:p>
            <a:pPr lvl="1">
              <a:lnSpc>
                <a:spcPct val="120000"/>
              </a:lnSpc>
              <a:spcBef>
                <a:spcPts val="100"/>
              </a:spcBef>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Anyone who took Covid-19 leave will need to submit the Emergency Leave Request Form. </a:t>
            </a:r>
          </a:p>
        </p:txBody>
      </p:sp>
    </p:spTree>
    <p:extLst>
      <p:ext uri="{BB962C8B-B14F-4D97-AF65-F5344CB8AC3E}">
        <p14:creationId xmlns:p14="http://schemas.microsoft.com/office/powerpoint/2010/main" val="901833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Emergency Leave Request Form</a:t>
            </a:r>
          </a:p>
        </p:txBody>
      </p:sp>
      <p:pic>
        <p:nvPicPr>
          <p:cNvPr id="4" name="Content Placeholder 3"/>
          <p:cNvPicPr>
            <a:picLocks noGrp="1" noChangeAspect="1"/>
          </p:cNvPicPr>
          <p:nvPr>
            <p:ph idx="1"/>
          </p:nvPr>
        </p:nvPicPr>
        <p:blipFill>
          <a:blip r:embed="rId2"/>
          <a:stretch>
            <a:fillRect/>
          </a:stretch>
        </p:blipFill>
        <p:spPr>
          <a:xfrm>
            <a:off x="4000984" y="957308"/>
            <a:ext cx="4190032" cy="5049837"/>
          </a:xfrm>
          <a:prstGeom prst="rect">
            <a:avLst/>
          </a:prstGeom>
        </p:spPr>
      </p:pic>
    </p:spTree>
    <p:extLst>
      <p:ext uri="{BB962C8B-B14F-4D97-AF65-F5344CB8AC3E}">
        <p14:creationId xmlns:p14="http://schemas.microsoft.com/office/powerpoint/2010/main" val="2317004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Reasons</a:t>
            </a:r>
          </a:p>
        </p:txBody>
      </p:sp>
      <p:pic>
        <p:nvPicPr>
          <p:cNvPr id="4" name="Content Placeholder 3"/>
          <p:cNvPicPr>
            <a:picLocks noGrp="1" noChangeAspect="1"/>
          </p:cNvPicPr>
          <p:nvPr>
            <p:ph idx="1"/>
          </p:nvPr>
        </p:nvPicPr>
        <p:blipFill>
          <a:blip r:embed="rId2"/>
          <a:stretch>
            <a:fillRect/>
          </a:stretch>
        </p:blipFill>
        <p:spPr>
          <a:xfrm>
            <a:off x="1831767" y="957308"/>
            <a:ext cx="8096666" cy="4908802"/>
          </a:xfrm>
          <a:prstGeom prst="rect">
            <a:avLst/>
          </a:prstGeom>
        </p:spPr>
      </p:pic>
    </p:spTree>
    <p:extLst>
      <p:ext uri="{BB962C8B-B14F-4D97-AF65-F5344CB8AC3E}">
        <p14:creationId xmlns:p14="http://schemas.microsoft.com/office/powerpoint/2010/main" val="1883623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A8BAB-B1EA-DE4F-B98A-2A015E4D50B7}"/>
              </a:ext>
            </a:extLst>
          </p:cNvPr>
          <p:cNvSpPr>
            <a:spLocks noGrp="1"/>
          </p:cNvSpPr>
          <p:nvPr>
            <p:ph type="title"/>
          </p:nvPr>
        </p:nvSpPr>
        <p:spPr/>
        <p:txBody>
          <a:bodyPr>
            <a:normAutofit fontScale="90000"/>
          </a:bodyPr>
          <a:lstStyle/>
          <a:p>
            <a:pPr algn="ctr"/>
            <a:r>
              <a:rPr lang="en-US" dirty="0"/>
              <a:t>Month of May and Beyond</a:t>
            </a:r>
          </a:p>
        </p:txBody>
      </p:sp>
      <p:sp>
        <p:nvSpPr>
          <p:cNvPr id="3" name="Content Placeholder 2">
            <a:extLst>
              <a:ext uri="{FF2B5EF4-FFF2-40B4-BE49-F238E27FC236}">
                <a16:creationId xmlns:a16="http://schemas.microsoft.com/office/drawing/2014/main" id="{81F6AE3E-E277-0F43-B25E-F7A5EE6B219D}"/>
              </a:ext>
            </a:extLst>
          </p:cNvPr>
          <p:cNvSpPr>
            <a:spLocks noGrp="1"/>
          </p:cNvSpPr>
          <p:nvPr>
            <p:ph idx="1"/>
          </p:nvPr>
        </p:nvSpPr>
        <p:spPr/>
        <p:txBody>
          <a:bodyPr>
            <a:normAutofit/>
          </a:bodyPr>
          <a:lstStyle/>
          <a:p>
            <a:pPr>
              <a:lnSpc>
                <a:spcPct val="100000"/>
              </a:lnSpc>
              <a:spcBef>
                <a:spcPts val="0"/>
              </a:spcBef>
            </a:pPr>
            <a:r>
              <a:rPr lang="en-US" sz="2400" dirty="0">
                <a:latin typeface="Times New Roman" panose="02020603050405020304" pitchFamily="18" charset="0"/>
                <a:cs typeface="Times New Roman" panose="02020603050405020304" pitchFamily="18" charset="0"/>
              </a:rPr>
              <a:t>After May 1, 2020, UW-Madison COVID-19 leave </a:t>
            </a:r>
            <a:r>
              <a:rPr lang="en-US" sz="2400" b="1" dirty="0">
                <a:latin typeface="Times New Roman" panose="02020603050405020304" pitchFamily="18" charset="0"/>
                <a:cs typeface="Times New Roman" panose="02020603050405020304" pitchFamily="18" charset="0"/>
              </a:rPr>
              <a:t>will no longer be available</a:t>
            </a:r>
            <a:r>
              <a:rPr lang="en-US" sz="2400" dirty="0">
                <a:latin typeface="Times New Roman" panose="02020603050405020304" pitchFamily="18" charset="0"/>
                <a:cs typeface="Times New Roman" panose="02020603050405020304" pitchFamily="18" charset="0"/>
              </a:rPr>
              <a:t>, if the UW COVID-19 Leave Policy is not extended.</a:t>
            </a:r>
          </a:p>
          <a:p>
            <a:pPr>
              <a:lnSpc>
                <a:spcPct val="100000"/>
              </a:lnSpc>
              <a:spcBef>
                <a:spcPts val="0"/>
              </a:spcBef>
            </a:pPr>
            <a:endParaRPr lang="en-US" sz="2400" dirty="0">
              <a:latin typeface="Times New Roman" panose="02020603050405020304" pitchFamily="18" charset="0"/>
              <a:cs typeface="Times New Roman" panose="02020603050405020304" pitchFamily="18" charset="0"/>
            </a:endParaRPr>
          </a:p>
          <a:p>
            <a:pPr>
              <a:lnSpc>
                <a:spcPct val="100000"/>
              </a:lnSpc>
              <a:spcBef>
                <a:spcPts val="0"/>
              </a:spcBef>
            </a:pPr>
            <a:r>
              <a:rPr lang="en-US" sz="2400" dirty="0">
                <a:latin typeface="Times New Roman" panose="02020603050405020304" pitchFamily="18" charset="0"/>
                <a:cs typeface="Times New Roman" panose="02020603050405020304" pitchFamily="18" charset="0"/>
              </a:rPr>
              <a:t>The FFCRA leave options will remain until December 31, 2020</a:t>
            </a:r>
          </a:p>
          <a:p>
            <a:pPr>
              <a:lnSpc>
                <a:spcPct val="100000"/>
              </a:lnSpc>
              <a:spcBef>
                <a:spcPts val="0"/>
              </a:spcBef>
            </a:pPr>
            <a:endParaRPr lang="en-US" sz="2400" dirty="0">
              <a:latin typeface="Times New Roman" panose="02020603050405020304" pitchFamily="18" charset="0"/>
              <a:cs typeface="Times New Roman" panose="02020603050405020304" pitchFamily="18" charset="0"/>
            </a:endParaRPr>
          </a:p>
          <a:p>
            <a:pPr>
              <a:lnSpc>
                <a:spcPct val="100000"/>
              </a:lnSpc>
              <a:spcBef>
                <a:spcPts val="0"/>
              </a:spcBef>
            </a:pPr>
            <a:r>
              <a:rPr lang="en-US" sz="2400" dirty="0">
                <a:latin typeface="Times New Roman" panose="02020603050405020304" pitchFamily="18" charset="0"/>
                <a:cs typeface="Times New Roman" panose="02020603050405020304" pitchFamily="18" charset="0"/>
              </a:rPr>
              <a:t>Provide paid leave for an FFCRA reason for eligible employees</a:t>
            </a:r>
          </a:p>
          <a:p>
            <a:pPr lvl="1">
              <a:lnSpc>
                <a:spcPct val="100000"/>
              </a:lnSpc>
              <a:spcBef>
                <a:spcPts val="0"/>
              </a:spcBef>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for the time periods required under the FFCRA, </a:t>
            </a:r>
          </a:p>
          <a:p>
            <a:pPr lvl="1">
              <a:lnSpc>
                <a:spcPct val="100000"/>
              </a:lnSpc>
              <a:spcBef>
                <a:spcPts val="0"/>
              </a:spcBef>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if an employee hasn’t yet exhausted their leave entitlement under the FFCRA.  </a:t>
            </a:r>
          </a:p>
          <a:p>
            <a:pPr marL="457200" lvl="1" indent="0">
              <a:lnSpc>
                <a:spcPct val="100000"/>
              </a:lnSpc>
              <a:spcBef>
                <a:spcPts val="0"/>
              </a:spcBef>
              <a:buNone/>
            </a:pPr>
            <a:endParaRPr lang="en-US" sz="2400" dirty="0">
              <a:latin typeface="Times New Roman" panose="02020603050405020304" pitchFamily="18" charset="0"/>
              <a:cs typeface="Times New Roman" panose="02020603050405020304" pitchFamily="18" charset="0"/>
            </a:endParaRPr>
          </a:p>
          <a:p>
            <a:pPr>
              <a:lnSpc>
                <a:spcPct val="100000"/>
              </a:lnSpc>
              <a:spcBef>
                <a:spcPts val="0"/>
              </a:spcBef>
            </a:pPr>
            <a:r>
              <a:rPr lang="en-US" sz="2400" dirty="0">
                <a:latin typeface="Times New Roman" panose="02020603050405020304" pitchFamily="18" charset="0"/>
                <a:cs typeface="Times New Roman" panose="02020603050405020304" pitchFamily="18" charset="0"/>
              </a:rPr>
              <a:t>Eligible employees can choose to use their own accrued paid leave to get up to their full salary (if not receiving their full pay).</a:t>
            </a:r>
            <a:endParaRPr lang="en-US" sz="1800" dirty="0">
              <a:solidFill>
                <a:srgbClr val="C00000"/>
              </a:solidFill>
              <a:latin typeface="Times New Roman" panose="02020603050405020304" pitchFamily="18" charset="0"/>
              <a:cs typeface="Times New Roman" panose="02020603050405020304" pitchFamily="18" charset="0"/>
            </a:endParaRPr>
          </a:p>
          <a:p>
            <a:endParaRPr lang="en-US" dirty="0"/>
          </a:p>
          <a:p>
            <a:pPr marL="0" indent="0">
              <a:buNone/>
            </a:pPr>
            <a:endParaRPr lang="en-US" dirty="0"/>
          </a:p>
        </p:txBody>
      </p:sp>
    </p:spTree>
    <p:extLst>
      <p:ext uri="{BB962C8B-B14F-4D97-AF65-F5344CB8AC3E}">
        <p14:creationId xmlns:p14="http://schemas.microsoft.com/office/powerpoint/2010/main" val="2202876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C43F8-9F68-F44C-A0B7-B43F578BD6C6}"/>
              </a:ext>
            </a:extLst>
          </p:cNvPr>
          <p:cNvSpPr>
            <a:spLocks noGrp="1"/>
          </p:cNvSpPr>
          <p:nvPr>
            <p:ph type="title"/>
          </p:nvPr>
        </p:nvSpPr>
        <p:spPr/>
        <p:txBody>
          <a:bodyPr>
            <a:normAutofit fontScale="90000"/>
          </a:bodyPr>
          <a:lstStyle/>
          <a:p>
            <a:pPr algn="ctr"/>
            <a:r>
              <a:rPr lang="en-US" dirty="0">
                <a:latin typeface="Times New Roman" panose="02020603050405020304" pitchFamily="18" charset="0"/>
                <a:cs typeface="Times New Roman" panose="02020603050405020304" pitchFamily="18" charset="0"/>
              </a:rPr>
              <a:t>Documentation</a:t>
            </a:r>
          </a:p>
        </p:txBody>
      </p:sp>
      <p:sp>
        <p:nvSpPr>
          <p:cNvPr id="3" name="Content Placeholder 2">
            <a:extLst>
              <a:ext uri="{FF2B5EF4-FFF2-40B4-BE49-F238E27FC236}">
                <a16:creationId xmlns:a16="http://schemas.microsoft.com/office/drawing/2014/main" id="{A8C93711-4CE7-D142-B787-DA2330EBB971}"/>
              </a:ext>
            </a:extLst>
          </p:cNvPr>
          <p:cNvSpPr>
            <a:spLocks noGrp="1"/>
          </p:cNvSpPr>
          <p:nvPr>
            <p:ph idx="1"/>
          </p:nvPr>
        </p:nvSpPr>
        <p:spPr>
          <a:xfrm>
            <a:off x="838200" y="1230596"/>
            <a:ext cx="10515600" cy="5311031"/>
          </a:xfrm>
        </p:spPr>
        <p:txBody>
          <a:bodyPr>
            <a:normAutofit fontScale="25000" lnSpcReduction="20000"/>
          </a:bodyPr>
          <a:lstStyle/>
          <a:p>
            <a:pPr>
              <a:lnSpc>
                <a:spcPct val="120000"/>
              </a:lnSpc>
              <a:spcBef>
                <a:spcPts val="0"/>
              </a:spcBef>
            </a:pPr>
            <a:r>
              <a:rPr lang="en-US" sz="8800" dirty="0">
                <a:latin typeface="Times New Roman" panose="02020603050405020304" pitchFamily="18" charset="0"/>
                <a:cs typeface="Times New Roman" panose="02020603050405020304" pitchFamily="18" charset="0"/>
              </a:rPr>
              <a:t>“Request for Leave under FFCRA Form”: </a:t>
            </a:r>
            <a:r>
              <a:rPr lang="en-US" sz="8800" b="1" dirty="0">
                <a:latin typeface="Times New Roman" panose="02020603050405020304" pitchFamily="18" charset="0"/>
                <a:cs typeface="Times New Roman" panose="02020603050405020304" pitchFamily="18" charset="0"/>
              </a:rPr>
              <a:t>Required for all requests</a:t>
            </a:r>
            <a:r>
              <a:rPr lang="en-US" sz="8800" dirty="0">
                <a:latin typeface="Times New Roman" panose="02020603050405020304" pitchFamily="18" charset="0"/>
                <a:cs typeface="Times New Roman" panose="02020603050405020304" pitchFamily="18" charset="0"/>
              </a:rPr>
              <a:t> </a:t>
            </a:r>
          </a:p>
          <a:p>
            <a:pPr marL="0" indent="0">
              <a:lnSpc>
                <a:spcPct val="120000"/>
              </a:lnSpc>
              <a:spcBef>
                <a:spcPts val="0"/>
              </a:spcBef>
              <a:buNone/>
            </a:pPr>
            <a:endParaRPr lang="en-US" sz="8800" dirty="0">
              <a:latin typeface="Times New Roman" panose="02020603050405020304" pitchFamily="18" charset="0"/>
              <a:cs typeface="Times New Roman" panose="02020603050405020304" pitchFamily="18" charset="0"/>
            </a:endParaRPr>
          </a:p>
          <a:p>
            <a:pPr>
              <a:lnSpc>
                <a:spcPct val="120000"/>
              </a:lnSpc>
              <a:spcBef>
                <a:spcPts val="0"/>
              </a:spcBef>
            </a:pPr>
            <a:r>
              <a:rPr lang="en-US" sz="8800" dirty="0">
                <a:latin typeface="Times New Roman" panose="02020603050405020304" pitchFamily="18" charset="0"/>
                <a:cs typeface="Times New Roman" panose="02020603050405020304" pitchFamily="18" charset="0"/>
              </a:rPr>
              <a:t>Require medical documentation (email, photo of MyChart, note, etc.) from the health care provider when the leave request is for self-quarantine/isolation for the employee and when the employee is caring for an individual when the individual has been advised to self-quarantine. </a:t>
            </a:r>
          </a:p>
          <a:p>
            <a:pPr marL="0" indent="0">
              <a:lnSpc>
                <a:spcPct val="120000"/>
              </a:lnSpc>
              <a:spcBef>
                <a:spcPts val="0"/>
              </a:spcBef>
              <a:buNone/>
            </a:pPr>
            <a:endParaRPr lang="en-US" sz="8800" dirty="0">
              <a:latin typeface="Times New Roman" panose="02020603050405020304" pitchFamily="18" charset="0"/>
              <a:cs typeface="Times New Roman" panose="02020603050405020304" pitchFamily="18" charset="0"/>
            </a:endParaRPr>
          </a:p>
          <a:p>
            <a:pPr>
              <a:lnSpc>
                <a:spcPct val="120000"/>
              </a:lnSpc>
              <a:spcBef>
                <a:spcPts val="0"/>
              </a:spcBef>
            </a:pPr>
            <a:r>
              <a:rPr lang="en-US" sz="8800" dirty="0">
                <a:latin typeface="Times New Roman" panose="02020603050405020304" pitchFamily="18" charset="0"/>
                <a:cs typeface="Times New Roman" panose="02020603050405020304" pitchFamily="18" charset="0"/>
              </a:rPr>
              <a:t>Does not require employee to go in to see their HCP</a:t>
            </a:r>
          </a:p>
          <a:p>
            <a:pPr lvl="1">
              <a:lnSpc>
                <a:spcPct val="120000"/>
              </a:lnSpc>
              <a:spcBef>
                <a:spcPts val="0"/>
              </a:spcBef>
              <a:buFont typeface="Courier New" panose="02070309020205020404" pitchFamily="49" charset="0"/>
              <a:buChar char="o"/>
            </a:pPr>
            <a:r>
              <a:rPr lang="en-US" sz="8800" dirty="0">
                <a:latin typeface="Times New Roman" panose="02020603050405020304" pitchFamily="18" charset="0"/>
                <a:cs typeface="Times New Roman" panose="02020603050405020304" pitchFamily="18" charset="0"/>
              </a:rPr>
              <a:t>In cases where the employee is sick, this leave may also be designated as FMLA/WFMLA if the employee qualifies.</a:t>
            </a:r>
          </a:p>
          <a:p>
            <a:pPr lvl="1">
              <a:lnSpc>
                <a:spcPct val="120000"/>
              </a:lnSpc>
              <a:spcBef>
                <a:spcPts val="0"/>
              </a:spcBef>
              <a:buFont typeface="Courier New" panose="02070309020205020404" pitchFamily="49" charset="0"/>
              <a:buChar char="o"/>
            </a:pPr>
            <a:r>
              <a:rPr lang="en-US" sz="8800" dirty="0">
                <a:latin typeface="Times New Roman" panose="02020603050405020304" pitchFamily="18" charset="0"/>
                <a:cs typeface="Times New Roman" panose="02020603050405020304" pitchFamily="18" charset="0"/>
              </a:rPr>
              <a:t>In cases where the individual is sick, this leave may also be designated as FMLA/WFMLA if the individual is also a qualifying family member under the FMLA/WFMLA. </a:t>
            </a:r>
          </a:p>
          <a:p>
            <a:pPr lvl="1">
              <a:lnSpc>
                <a:spcPct val="120000"/>
              </a:lnSpc>
              <a:spcBef>
                <a:spcPts val="0"/>
              </a:spcBef>
              <a:buFont typeface="Courier New" panose="02070309020205020404" pitchFamily="49" charset="0"/>
              <a:buChar char="o"/>
            </a:pPr>
            <a:endParaRPr lang="en-US" sz="8000" b="1" dirty="0">
              <a:latin typeface="Times New Roman" panose="02020603050405020304" pitchFamily="18" charset="0"/>
              <a:cs typeface="Times New Roman" panose="02020603050405020304" pitchFamily="18" charset="0"/>
            </a:endParaRPr>
          </a:p>
          <a:p>
            <a:pPr>
              <a:lnSpc>
                <a:spcPct val="120000"/>
              </a:lnSpc>
              <a:spcBef>
                <a:spcPts val="0"/>
              </a:spcBef>
            </a:pPr>
            <a:r>
              <a:rPr lang="en-US" sz="8800" dirty="0">
                <a:latin typeface="Times New Roman" panose="02020603050405020304" pitchFamily="18" charset="0"/>
                <a:cs typeface="Times New Roman" panose="02020603050405020304" pitchFamily="18" charset="0"/>
              </a:rPr>
              <a:t>Do not require official closure documentation from employee when caring for child(ren) when school, childcare, place of care closed. </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3480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A9D1F-B1A0-5A46-AE54-D367B3E33D3D}"/>
              </a:ext>
            </a:extLst>
          </p:cNvPr>
          <p:cNvSpPr>
            <a:spLocks noGrp="1"/>
          </p:cNvSpPr>
          <p:nvPr>
            <p:ph type="title"/>
          </p:nvPr>
        </p:nvSpPr>
        <p:spPr/>
        <p:txBody>
          <a:bodyPr>
            <a:normAutofit fontScale="90000"/>
          </a:bodyPr>
          <a:lstStyle/>
          <a:p>
            <a:r>
              <a:rPr lang="en-US" dirty="0"/>
              <a:t>FFCRA PROVISIONS</a:t>
            </a:r>
          </a:p>
        </p:txBody>
      </p:sp>
      <p:sp>
        <p:nvSpPr>
          <p:cNvPr id="3" name="Content Placeholder 2">
            <a:extLst>
              <a:ext uri="{FF2B5EF4-FFF2-40B4-BE49-F238E27FC236}">
                <a16:creationId xmlns:a16="http://schemas.microsoft.com/office/drawing/2014/main" id="{E4CB5BCB-6BEF-C546-B6F5-13E312F6CF61}"/>
              </a:ext>
            </a:extLst>
          </p:cNvPr>
          <p:cNvSpPr>
            <a:spLocks noGrp="1"/>
          </p:cNvSpPr>
          <p:nvPr>
            <p:ph idx="1"/>
          </p:nvPr>
        </p:nvSpPr>
        <p:spPr/>
        <p:txBody>
          <a:bodyPr/>
          <a:lstStyle/>
          <a:p>
            <a:r>
              <a:rPr lang="en-US" dirty="0"/>
              <a:t>Two Categories:</a:t>
            </a:r>
          </a:p>
          <a:p>
            <a:endParaRPr lang="en-US" dirty="0"/>
          </a:p>
          <a:p>
            <a:pPr lvl="1"/>
            <a:r>
              <a:rPr lang="en-US" dirty="0"/>
              <a:t>EPSLA (Emergency Paid Sick Leave)</a:t>
            </a:r>
          </a:p>
          <a:p>
            <a:pPr lvl="1"/>
            <a:endParaRPr lang="en-US" dirty="0"/>
          </a:p>
          <a:p>
            <a:pPr lvl="1"/>
            <a:r>
              <a:rPr lang="en-US" dirty="0"/>
              <a:t>EFMLEA (Emergency Family &amp; Medical Leave Expansion)</a:t>
            </a:r>
          </a:p>
        </p:txBody>
      </p:sp>
    </p:spTree>
    <p:extLst>
      <p:ext uri="{BB962C8B-B14F-4D97-AF65-F5344CB8AC3E}">
        <p14:creationId xmlns:p14="http://schemas.microsoft.com/office/powerpoint/2010/main" val="765212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91070-ECFB-EC42-8098-B3551A5F0363}"/>
              </a:ext>
            </a:extLst>
          </p:cNvPr>
          <p:cNvSpPr>
            <a:spLocks noGrp="1"/>
          </p:cNvSpPr>
          <p:nvPr>
            <p:ph type="title"/>
          </p:nvPr>
        </p:nvSpPr>
        <p:spPr/>
        <p:txBody>
          <a:bodyPr>
            <a:normAutofit fontScale="90000"/>
          </a:bodyPr>
          <a:lstStyle/>
          <a:p>
            <a:pPr algn="ctr"/>
            <a:r>
              <a:rPr lang="en-US" dirty="0"/>
              <a:t>Effective Date </a:t>
            </a:r>
            <a:r>
              <a:rPr lang="en-US" sz="2200" dirty="0"/>
              <a:t> </a:t>
            </a:r>
            <a:r>
              <a:rPr lang="en-US" dirty="0"/>
              <a:t>&amp; Eligibility </a:t>
            </a:r>
            <a:endParaRPr lang="en-US" sz="2200" dirty="0"/>
          </a:p>
        </p:txBody>
      </p:sp>
      <p:sp>
        <p:nvSpPr>
          <p:cNvPr id="3" name="Content Placeholder 2">
            <a:extLst>
              <a:ext uri="{FF2B5EF4-FFF2-40B4-BE49-F238E27FC236}">
                <a16:creationId xmlns:a16="http://schemas.microsoft.com/office/drawing/2014/main" id="{D868EF11-9EBF-984D-A3F3-1218707E7ECB}"/>
              </a:ext>
            </a:extLst>
          </p:cNvPr>
          <p:cNvSpPr>
            <a:spLocks noGrp="1"/>
          </p:cNvSpPr>
          <p:nvPr>
            <p:ph idx="1"/>
          </p:nvPr>
        </p:nvSpPr>
        <p:spPr/>
        <p:txBody>
          <a:bodyPr/>
          <a:lstStyle/>
          <a:p>
            <a:endParaRPr lang="en-US" dirty="0"/>
          </a:p>
          <a:p>
            <a:endParaRPr lang="en-US" dirty="0"/>
          </a:p>
          <a:p>
            <a:endParaRPr lang="en-US" dirty="0"/>
          </a:p>
          <a:p>
            <a:endParaRPr lang="en-US" dirty="0"/>
          </a:p>
          <a:p>
            <a:endParaRPr lang="en-US" dirty="0"/>
          </a:p>
          <a:p>
            <a:r>
              <a:rPr lang="en-US" dirty="0"/>
              <a:t>Begins: April 1, 2020 </a:t>
            </a:r>
          </a:p>
          <a:p>
            <a:endParaRPr lang="en-US" dirty="0"/>
          </a:p>
        </p:txBody>
      </p:sp>
      <p:graphicFrame>
        <p:nvGraphicFramePr>
          <p:cNvPr id="4" name="Table 3">
            <a:extLst>
              <a:ext uri="{FF2B5EF4-FFF2-40B4-BE49-F238E27FC236}">
                <a16:creationId xmlns:a16="http://schemas.microsoft.com/office/drawing/2014/main" id="{6BB8A601-C303-2940-96B9-F680657F6E73}"/>
              </a:ext>
            </a:extLst>
          </p:cNvPr>
          <p:cNvGraphicFramePr>
            <a:graphicFrameLocks noGrp="1"/>
          </p:cNvGraphicFramePr>
          <p:nvPr>
            <p:extLst>
              <p:ext uri="{D42A27DB-BD31-4B8C-83A1-F6EECF244321}">
                <p14:modId xmlns:p14="http://schemas.microsoft.com/office/powerpoint/2010/main" val="3450072474"/>
              </p:ext>
            </p:extLst>
          </p:nvPr>
        </p:nvGraphicFramePr>
        <p:xfrm>
          <a:off x="957262" y="1585913"/>
          <a:ext cx="10396538" cy="4004475"/>
        </p:xfrm>
        <a:graphic>
          <a:graphicData uri="http://schemas.openxmlformats.org/drawingml/2006/table">
            <a:tbl>
              <a:tblPr firstRow="1" bandRow="1">
                <a:tableStyleId>{5C22544A-7EE6-4342-B048-85BDC9FD1C3A}</a:tableStyleId>
              </a:tblPr>
              <a:tblGrid>
                <a:gridCol w="5198269">
                  <a:extLst>
                    <a:ext uri="{9D8B030D-6E8A-4147-A177-3AD203B41FA5}">
                      <a16:colId xmlns:a16="http://schemas.microsoft.com/office/drawing/2014/main" val="1474086259"/>
                    </a:ext>
                  </a:extLst>
                </a:gridCol>
                <a:gridCol w="5198269">
                  <a:extLst>
                    <a:ext uri="{9D8B030D-6E8A-4147-A177-3AD203B41FA5}">
                      <a16:colId xmlns:a16="http://schemas.microsoft.com/office/drawing/2014/main" val="3906856008"/>
                    </a:ext>
                  </a:extLst>
                </a:gridCol>
              </a:tblGrid>
              <a:tr h="602513">
                <a:tc>
                  <a:txBody>
                    <a:bodyPr/>
                    <a:lstStyle/>
                    <a:p>
                      <a:pPr algn="ctr"/>
                      <a:r>
                        <a:rPr lang="en-US" sz="2800" dirty="0"/>
                        <a:t>EPSLA</a:t>
                      </a:r>
                    </a:p>
                  </a:txBody>
                  <a:tcPr/>
                </a:tc>
                <a:tc>
                  <a:txBody>
                    <a:bodyPr/>
                    <a:lstStyle/>
                    <a:p>
                      <a:pPr algn="ctr"/>
                      <a:r>
                        <a:rPr lang="en-US" sz="2800" dirty="0"/>
                        <a:t>EFMLEA</a:t>
                      </a:r>
                    </a:p>
                  </a:txBody>
                  <a:tcPr/>
                </a:tc>
                <a:extLst>
                  <a:ext uri="{0D108BD9-81ED-4DB2-BD59-A6C34878D82A}">
                    <a16:rowId xmlns:a16="http://schemas.microsoft.com/office/drawing/2014/main" val="2818426188"/>
                  </a:ext>
                </a:extLst>
              </a:tr>
              <a:tr h="687477">
                <a:tc gridSpan="2">
                  <a:txBody>
                    <a:bodyPr/>
                    <a:lstStyle/>
                    <a:p>
                      <a:pPr algn="ctr"/>
                      <a:r>
                        <a:rPr lang="en-US" b="1" dirty="0"/>
                        <a:t>Effective Dates: </a:t>
                      </a:r>
                    </a:p>
                    <a:p>
                      <a:pPr algn="ctr"/>
                      <a:r>
                        <a:rPr lang="en-US" dirty="0"/>
                        <a:t>Begins: April 1, 2020</a:t>
                      </a:r>
                    </a:p>
                    <a:p>
                      <a:pPr algn="ctr"/>
                      <a:r>
                        <a:rPr lang="en-US" dirty="0"/>
                        <a:t>Ends: December 31, 2020</a:t>
                      </a:r>
                    </a:p>
                    <a:p>
                      <a:pPr algn="ctr"/>
                      <a:endParaRPr lang="en-US" dirty="0"/>
                    </a:p>
                  </a:txBody>
                  <a:tcPr/>
                </a:tc>
                <a:tc hMerge="1">
                  <a:txBody>
                    <a:bodyPr/>
                    <a:lstStyle/>
                    <a:p>
                      <a:endParaRPr lang="en-US" dirty="0"/>
                    </a:p>
                  </a:txBody>
                  <a:tcPr/>
                </a:tc>
                <a:extLst>
                  <a:ext uri="{0D108BD9-81ED-4DB2-BD59-A6C34878D82A}">
                    <a16:rowId xmlns:a16="http://schemas.microsoft.com/office/drawing/2014/main" val="3875613706"/>
                  </a:ext>
                </a:extLst>
              </a:tr>
              <a:tr h="1502912">
                <a:tc>
                  <a:txBody>
                    <a:bodyPr/>
                    <a:lstStyle/>
                    <a:p>
                      <a:r>
                        <a:rPr lang="en-US" b="1" dirty="0"/>
                        <a:t>Eligibility </a:t>
                      </a:r>
                    </a:p>
                    <a:p>
                      <a:pPr marL="285750" indent="-285750">
                        <a:buFont typeface="Arial" panose="020B0604020202020204" pitchFamily="34" charset="0"/>
                        <a:buChar char="•"/>
                      </a:pPr>
                      <a:r>
                        <a:rPr lang="en-US" b="0" dirty="0"/>
                        <a:t>Eligible on Day 1 of employment</a:t>
                      </a:r>
                    </a:p>
                    <a:p>
                      <a:pPr marL="285750" indent="-285750">
                        <a:buFont typeface="Arial" panose="020B0604020202020204" pitchFamily="34" charset="0"/>
                        <a:buChar char="•"/>
                      </a:pPr>
                      <a:r>
                        <a:rPr lang="en-US" dirty="0"/>
                        <a:t>Immediately eligible regardless of how long employed </a:t>
                      </a:r>
                    </a:p>
                  </a:txBody>
                  <a:tcPr/>
                </a:tc>
                <a:tc>
                  <a:txBody>
                    <a:bodyPr/>
                    <a:lstStyle/>
                    <a:p>
                      <a:r>
                        <a:rPr lang="en-US" b="1" dirty="0"/>
                        <a:t>Eligibility</a:t>
                      </a:r>
                    </a:p>
                    <a:p>
                      <a:pPr marL="285750" indent="-285750">
                        <a:buFont typeface="Arial" panose="020B0604020202020204" pitchFamily="34" charset="0"/>
                        <a:buChar char="•"/>
                      </a:pPr>
                      <a:r>
                        <a:rPr lang="en-US" b="0" dirty="0"/>
                        <a:t>Eligible once employee on the payroll </a:t>
                      </a:r>
                    </a:p>
                    <a:p>
                      <a:r>
                        <a:rPr lang="en-US" b="0" dirty="0"/>
                        <a:t>     30 calendar days immediately prior to the day    </a:t>
                      </a:r>
                    </a:p>
                    <a:p>
                      <a:r>
                        <a:rPr lang="en-US" b="0" dirty="0"/>
                        <a:t>     leave would begin</a:t>
                      </a:r>
                    </a:p>
                  </a:txBody>
                  <a:tcPr/>
                </a:tc>
                <a:extLst>
                  <a:ext uri="{0D108BD9-81ED-4DB2-BD59-A6C34878D82A}">
                    <a16:rowId xmlns:a16="http://schemas.microsoft.com/office/drawing/2014/main" val="3610125279"/>
                  </a:ext>
                </a:extLst>
              </a:tr>
              <a:tr h="710330">
                <a:tc gridSpan="2">
                  <a:txBody>
                    <a:bodyPr/>
                    <a:lstStyle/>
                    <a:p>
                      <a:pPr algn="ctr"/>
                      <a:endParaRPr lang="en-US" dirty="0"/>
                    </a:p>
                  </a:txBody>
                  <a:tcPr/>
                </a:tc>
                <a:tc hMerge="1">
                  <a:txBody>
                    <a:bodyPr/>
                    <a:lstStyle/>
                    <a:p>
                      <a:endParaRPr lang="en-US" dirty="0"/>
                    </a:p>
                  </a:txBody>
                  <a:tcPr/>
                </a:tc>
                <a:extLst>
                  <a:ext uri="{0D108BD9-81ED-4DB2-BD59-A6C34878D82A}">
                    <a16:rowId xmlns:a16="http://schemas.microsoft.com/office/drawing/2014/main" val="593117836"/>
                  </a:ext>
                </a:extLst>
              </a:tr>
            </a:tbl>
          </a:graphicData>
        </a:graphic>
      </p:graphicFrame>
    </p:spTree>
    <p:extLst>
      <p:ext uri="{BB962C8B-B14F-4D97-AF65-F5344CB8AC3E}">
        <p14:creationId xmlns:p14="http://schemas.microsoft.com/office/powerpoint/2010/main" val="2137451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8ECFE-F5AF-9248-869C-E5A68E610115}"/>
              </a:ext>
            </a:extLst>
          </p:cNvPr>
          <p:cNvSpPr>
            <a:spLocks noGrp="1"/>
          </p:cNvSpPr>
          <p:nvPr>
            <p:ph type="title"/>
          </p:nvPr>
        </p:nvSpPr>
        <p:spPr/>
        <p:txBody>
          <a:bodyPr>
            <a:normAutofit fontScale="90000"/>
          </a:bodyPr>
          <a:lstStyle/>
          <a:p>
            <a:pPr algn="ctr"/>
            <a:r>
              <a:rPr lang="en-US" dirty="0"/>
              <a:t>Reasons for EPSL </a:t>
            </a:r>
            <a:r>
              <a:rPr lang="en-US" sz="2200" dirty="0"/>
              <a:t> </a:t>
            </a:r>
            <a:r>
              <a:rPr lang="en-US" dirty="0"/>
              <a:t>&amp; PAY </a:t>
            </a:r>
            <a:endParaRPr lang="en-US" sz="2200" dirty="0"/>
          </a:p>
        </p:txBody>
      </p:sp>
      <p:graphicFrame>
        <p:nvGraphicFramePr>
          <p:cNvPr id="5" name="Content Placeholder 4">
            <a:extLst>
              <a:ext uri="{FF2B5EF4-FFF2-40B4-BE49-F238E27FC236}">
                <a16:creationId xmlns:a16="http://schemas.microsoft.com/office/drawing/2014/main" id="{FE5FAACF-5E42-1844-8333-474D4E98C3CE}"/>
              </a:ext>
            </a:extLst>
          </p:cNvPr>
          <p:cNvGraphicFramePr>
            <a:graphicFrameLocks noGrp="1"/>
          </p:cNvGraphicFramePr>
          <p:nvPr>
            <p:ph idx="1"/>
            <p:extLst>
              <p:ext uri="{D42A27DB-BD31-4B8C-83A1-F6EECF244321}">
                <p14:modId xmlns:p14="http://schemas.microsoft.com/office/powerpoint/2010/main" val="1826707557"/>
              </p:ext>
            </p:extLst>
          </p:nvPr>
        </p:nvGraphicFramePr>
        <p:xfrm>
          <a:off x="838200" y="1200149"/>
          <a:ext cx="10515600" cy="5343056"/>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506838753"/>
                    </a:ext>
                  </a:extLst>
                </a:gridCol>
                <a:gridCol w="5257800">
                  <a:extLst>
                    <a:ext uri="{9D8B030D-6E8A-4147-A177-3AD203B41FA5}">
                      <a16:colId xmlns:a16="http://schemas.microsoft.com/office/drawing/2014/main" val="347069937"/>
                    </a:ext>
                  </a:extLst>
                </a:gridCol>
              </a:tblGrid>
              <a:tr h="728857">
                <a:tc>
                  <a:txBody>
                    <a:bodyPr/>
                    <a:lstStyle/>
                    <a:p>
                      <a:pPr algn="ctr"/>
                      <a:r>
                        <a:rPr lang="en-US" sz="2000" dirty="0"/>
                        <a:t>Category 1 Reasons </a:t>
                      </a:r>
                    </a:p>
                    <a:p>
                      <a:pPr algn="ctr"/>
                      <a:r>
                        <a:rPr lang="en-US" sz="2000" dirty="0"/>
                        <a:t>#’s 1, 2, &amp; 3 (“Employee focused”)</a:t>
                      </a:r>
                    </a:p>
                  </a:txBody>
                  <a:tcPr/>
                </a:tc>
                <a:tc>
                  <a:txBody>
                    <a:bodyPr/>
                    <a:lstStyle/>
                    <a:p>
                      <a:pPr algn="ctr"/>
                      <a:r>
                        <a:rPr lang="en-US" sz="2400" dirty="0"/>
                        <a:t>Pay</a:t>
                      </a:r>
                    </a:p>
                  </a:txBody>
                  <a:tcPr/>
                </a:tc>
                <a:extLst>
                  <a:ext uri="{0D108BD9-81ED-4DB2-BD59-A6C34878D82A}">
                    <a16:rowId xmlns:a16="http://schemas.microsoft.com/office/drawing/2014/main" val="343406732"/>
                  </a:ext>
                </a:extLst>
              </a:tr>
              <a:tr h="956599">
                <a:tc>
                  <a:txBody>
                    <a:bodyPr/>
                    <a:lstStyle/>
                    <a:p>
                      <a:pPr marL="342900" indent="-342900">
                        <a:buAutoNum type="arabicPeriod"/>
                      </a:pPr>
                      <a:r>
                        <a:rPr lang="en-US" dirty="0"/>
                        <a:t>Employee is subject to a governmental quarantine or isolation order due to COVID-19</a:t>
                      </a:r>
                    </a:p>
                  </a:txBody>
                  <a:tcPr/>
                </a:tc>
                <a:tc rowSpan="3">
                  <a:txBody>
                    <a:bodyPr/>
                    <a:lstStyle/>
                    <a:p>
                      <a:pPr marL="285750" lvl="0" indent="-285750">
                        <a:buFont typeface="Arial" panose="020B0604020202020204" pitchFamily="34" charset="0"/>
                        <a:buChar char="•"/>
                      </a:pPr>
                      <a:endParaRPr lang="en-US" sz="1800" kern="1200" dirty="0">
                        <a:solidFill>
                          <a:schemeClr val="dk1"/>
                        </a:solidFill>
                        <a:effectLst/>
                        <a:latin typeface="+mn-lt"/>
                        <a:ea typeface="+mn-ea"/>
                        <a:cs typeface="+mn-cs"/>
                      </a:endParaRPr>
                    </a:p>
                    <a:p>
                      <a:pPr marL="285750" lvl="0" indent="-285750">
                        <a:buFont typeface="Arial" panose="020B0604020202020204" pitchFamily="34" charset="0"/>
                        <a:buChar char="•"/>
                      </a:pPr>
                      <a:endParaRPr lang="en-US" sz="1800" kern="1200" dirty="0">
                        <a:solidFill>
                          <a:schemeClr val="dk1"/>
                        </a:solidFill>
                        <a:effectLst/>
                        <a:latin typeface="+mn-lt"/>
                        <a:ea typeface="+mn-ea"/>
                        <a:cs typeface="+mn-cs"/>
                      </a:endParaRP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Paid employee’s regular rate</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Max of $511/day </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Prorated for part-time</a:t>
                      </a:r>
                    </a:p>
                    <a:p>
                      <a:pPr marL="285750" lvl="0" indent="-285750">
                        <a:buFont typeface="Arial" panose="020B0604020202020204" pitchFamily="34" charset="0"/>
                        <a:buChar char="•"/>
                      </a:pPr>
                      <a:r>
                        <a:rPr lang="en-US" dirty="0"/>
                        <a:t>Maximum: </a:t>
                      </a:r>
                      <a:r>
                        <a:rPr lang="en-US" sz="1800" kern="1200" dirty="0">
                          <a:solidFill>
                            <a:schemeClr val="dk1"/>
                          </a:solidFill>
                          <a:effectLst/>
                          <a:latin typeface="+mn-lt"/>
                          <a:ea typeface="+mn-ea"/>
                          <a:cs typeface="+mn-cs"/>
                        </a:rPr>
                        <a:t> $5,110 in total over the entire EPSLA period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solidFill>
                            <a:schemeClr val="dk1"/>
                          </a:solidFill>
                          <a:effectLst/>
                          <a:latin typeface="+mn-lt"/>
                          <a:ea typeface="+mn-ea"/>
                          <a:cs typeface="+mn-cs"/>
                        </a:rPr>
                        <a:t>Employees able to use accrued leave per paid leave policies to supplement the amount of EPSLA up to normal earnings if earn more than $511/day</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dk1"/>
                        </a:solidFill>
                        <a:effectLst/>
                        <a:latin typeface="+mn-lt"/>
                        <a:ea typeface="+mn-ea"/>
                        <a:cs typeface="+mn-cs"/>
                      </a:endParaRPr>
                    </a:p>
                    <a:p>
                      <a:pPr marL="285750" lvl="0" indent="-285750">
                        <a:buFont typeface="Arial" panose="020B0604020202020204" pitchFamily="34" charset="0"/>
                        <a:buChar char="•"/>
                      </a:pPr>
                      <a:endParaRPr lang="en-US" sz="1800" kern="1200" dirty="0">
                        <a:solidFill>
                          <a:schemeClr val="dk1"/>
                        </a:solidFill>
                        <a:effectLst/>
                        <a:latin typeface="+mn-lt"/>
                        <a:ea typeface="+mn-ea"/>
                        <a:cs typeface="+mn-cs"/>
                      </a:endParaRPr>
                    </a:p>
                  </a:txBody>
                  <a:tcPr/>
                </a:tc>
                <a:extLst>
                  <a:ext uri="{0D108BD9-81ED-4DB2-BD59-A6C34878D82A}">
                    <a16:rowId xmlns:a16="http://schemas.microsoft.com/office/drawing/2014/main" val="223151967"/>
                  </a:ext>
                </a:extLst>
              </a:tr>
              <a:tr h="1243579">
                <a:tc>
                  <a:txBody>
                    <a:bodyPr/>
                    <a:lstStyle/>
                    <a:p>
                      <a:r>
                        <a:rPr lang="en-US" dirty="0"/>
                        <a:t>2. Employee has been advised by a health care    </a:t>
                      </a:r>
                    </a:p>
                    <a:p>
                      <a:r>
                        <a:rPr lang="en-US" dirty="0"/>
                        <a:t>    provider to self-quarantine due to COVID-19 </a:t>
                      </a:r>
                    </a:p>
                    <a:p>
                      <a:r>
                        <a:rPr lang="en-US" dirty="0"/>
                        <a:t>    related concerns</a:t>
                      </a:r>
                    </a:p>
                    <a:p>
                      <a:endParaRPr lang="en-US" dirty="0"/>
                    </a:p>
                  </a:txBody>
                  <a:tcPr/>
                </a:tc>
                <a:tc vMerge="1">
                  <a:txBody>
                    <a:bodyPr/>
                    <a:lstStyle/>
                    <a:p>
                      <a:pPr marL="285750" lvl="0" indent="-285750">
                        <a:buFont typeface="Arial" panose="020B0604020202020204" pitchFamily="34" charset="0"/>
                        <a:buChar char="•"/>
                      </a:pPr>
                      <a:endParaRPr lang="en-US" sz="1800" kern="1200" dirty="0">
                        <a:solidFill>
                          <a:schemeClr val="dk1"/>
                        </a:solidFill>
                        <a:effectLst/>
                        <a:latin typeface="+mn-lt"/>
                        <a:ea typeface="+mn-ea"/>
                        <a:cs typeface="+mn-cs"/>
                      </a:endParaRPr>
                    </a:p>
                  </a:txBody>
                  <a:tcPr/>
                </a:tc>
                <a:extLst>
                  <a:ext uri="{0D108BD9-81ED-4DB2-BD59-A6C34878D82A}">
                    <a16:rowId xmlns:a16="http://schemas.microsoft.com/office/drawing/2014/main" val="2492389318"/>
                  </a:ext>
                </a:extLst>
              </a:tr>
              <a:tr h="12435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 Employee is experiencing COVID-19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symptoms </a:t>
                      </a:r>
                      <a:r>
                        <a:rPr lang="en-US" b="1" dirty="0"/>
                        <a:t>and</a:t>
                      </a:r>
                      <a:r>
                        <a:rPr lang="en-US" dirty="0"/>
                        <a:t> is seeking a medical diagnosis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vMerge="1">
                  <a:txBody>
                    <a:bodyPr/>
                    <a:lstStyle/>
                    <a:p>
                      <a:pPr marL="285750" lvl="0" indent="-285750">
                        <a:buFont typeface="Arial" panose="020B0604020202020204" pitchFamily="34" charset="0"/>
                        <a:buChar char="•"/>
                      </a:pPr>
                      <a:endParaRPr lang="en-US" sz="1800" kern="1200" dirty="0">
                        <a:solidFill>
                          <a:schemeClr val="dk1"/>
                        </a:solidFill>
                        <a:effectLst/>
                        <a:latin typeface="+mn-lt"/>
                        <a:ea typeface="+mn-ea"/>
                        <a:cs typeface="+mn-cs"/>
                      </a:endParaRPr>
                    </a:p>
                  </a:txBody>
                  <a:tcPr/>
                </a:tc>
                <a:extLst>
                  <a:ext uri="{0D108BD9-81ED-4DB2-BD59-A6C34878D82A}">
                    <a16:rowId xmlns:a16="http://schemas.microsoft.com/office/drawing/2014/main" val="1174658270"/>
                  </a:ext>
                </a:extLst>
              </a:tr>
              <a:tr h="956599">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kern="1200" dirty="0">
                        <a:solidFill>
                          <a:schemeClr val="dk1"/>
                        </a:solidFill>
                        <a:effectLst/>
                        <a:latin typeface="+mn-lt"/>
                        <a:ea typeface="+mn-ea"/>
                        <a:cs typeface="+mn-cs"/>
                      </a:endParaRPr>
                    </a:p>
                  </a:txBody>
                  <a:tcPr/>
                </a:tc>
                <a:tc hMerge="1">
                  <a:txBody>
                    <a:bodyPr/>
                    <a:lstStyle/>
                    <a:p>
                      <a:endParaRPr lang="en-US" dirty="0"/>
                    </a:p>
                  </a:txBody>
                  <a:tcPr/>
                </a:tc>
                <a:extLst>
                  <a:ext uri="{0D108BD9-81ED-4DB2-BD59-A6C34878D82A}">
                    <a16:rowId xmlns:a16="http://schemas.microsoft.com/office/drawing/2014/main" val="1275177474"/>
                  </a:ext>
                </a:extLst>
              </a:tr>
            </a:tbl>
          </a:graphicData>
        </a:graphic>
      </p:graphicFrame>
    </p:spTree>
    <p:extLst>
      <p:ext uri="{BB962C8B-B14F-4D97-AF65-F5344CB8AC3E}">
        <p14:creationId xmlns:p14="http://schemas.microsoft.com/office/powerpoint/2010/main" val="700895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8ECFE-F5AF-9248-869C-E5A68E610115}"/>
              </a:ext>
            </a:extLst>
          </p:cNvPr>
          <p:cNvSpPr>
            <a:spLocks noGrp="1"/>
          </p:cNvSpPr>
          <p:nvPr>
            <p:ph type="title"/>
          </p:nvPr>
        </p:nvSpPr>
        <p:spPr/>
        <p:txBody>
          <a:bodyPr>
            <a:normAutofit fontScale="90000"/>
          </a:bodyPr>
          <a:lstStyle/>
          <a:p>
            <a:pPr algn="ctr"/>
            <a:r>
              <a:rPr lang="en-US" dirty="0"/>
              <a:t>Reasons for EPSLA </a:t>
            </a:r>
            <a:r>
              <a:rPr lang="en-US" sz="2200" dirty="0"/>
              <a:t> </a:t>
            </a:r>
            <a:r>
              <a:rPr lang="en-US" dirty="0"/>
              <a:t>&amp; PAY </a:t>
            </a:r>
          </a:p>
        </p:txBody>
      </p:sp>
      <p:graphicFrame>
        <p:nvGraphicFramePr>
          <p:cNvPr id="5" name="Content Placeholder 4">
            <a:extLst>
              <a:ext uri="{FF2B5EF4-FFF2-40B4-BE49-F238E27FC236}">
                <a16:creationId xmlns:a16="http://schemas.microsoft.com/office/drawing/2014/main" id="{FE5FAACF-5E42-1844-8333-474D4E98C3CE}"/>
              </a:ext>
            </a:extLst>
          </p:cNvPr>
          <p:cNvGraphicFramePr>
            <a:graphicFrameLocks noGrp="1"/>
          </p:cNvGraphicFramePr>
          <p:nvPr>
            <p:ph idx="1"/>
            <p:extLst>
              <p:ext uri="{D42A27DB-BD31-4B8C-83A1-F6EECF244321}">
                <p14:modId xmlns:p14="http://schemas.microsoft.com/office/powerpoint/2010/main" val="4024586359"/>
              </p:ext>
            </p:extLst>
          </p:nvPr>
        </p:nvGraphicFramePr>
        <p:xfrm>
          <a:off x="600075" y="957309"/>
          <a:ext cx="11087100" cy="5361607"/>
        </p:xfrm>
        <a:graphic>
          <a:graphicData uri="http://schemas.openxmlformats.org/drawingml/2006/table">
            <a:tbl>
              <a:tblPr firstRow="1" bandRow="1">
                <a:tableStyleId>{5C22544A-7EE6-4342-B048-85BDC9FD1C3A}</a:tableStyleId>
              </a:tblPr>
              <a:tblGrid>
                <a:gridCol w="5543550">
                  <a:extLst>
                    <a:ext uri="{9D8B030D-6E8A-4147-A177-3AD203B41FA5}">
                      <a16:colId xmlns:a16="http://schemas.microsoft.com/office/drawing/2014/main" val="506838753"/>
                    </a:ext>
                  </a:extLst>
                </a:gridCol>
                <a:gridCol w="5543550">
                  <a:extLst>
                    <a:ext uri="{9D8B030D-6E8A-4147-A177-3AD203B41FA5}">
                      <a16:colId xmlns:a16="http://schemas.microsoft.com/office/drawing/2014/main" val="347069937"/>
                    </a:ext>
                  </a:extLst>
                </a:gridCol>
              </a:tblGrid>
              <a:tr h="679885">
                <a:tc>
                  <a:txBody>
                    <a:bodyPr/>
                    <a:lstStyle/>
                    <a:p>
                      <a:pPr algn="ctr"/>
                      <a:r>
                        <a:rPr lang="en-US" sz="2000" dirty="0"/>
                        <a:t>Category 2 Reasons </a:t>
                      </a:r>
                    </a:p>
                    <a:p>
                      <a:pPr algn="ctr"/>
                      <a:r>
                        <a:rPr lang="en-US" sz="2000" dirty="0"/>
                        <a:t>#’s 4, 5, &amp; 6 (“Other focused”)</a:t>
                      </a:r>
                    </a:p>
                  </a:txBody>
                  <a:tcPr/>
                </a:tc>
                <a:tc>
                  <a:txBody>
                    <a:bodyPr/>
                    <a:lstStyle/>
                    <a:p>
                      <a:pPr algn="ctr"/>
                      <a:r>
                        <a:rPr lang="en-US" sz="2400" dirty="0"/>
                        <a:t>Pay</a:t>
                      </a:r>
                    </a:p>
                  </a:txBody>
                  <a:tcPr/>
                </a:tc>
                <a:extLst>
                  <a:ext uri="{0D108BD9-81ED-4DB2-BD59-A6C34878D82A}">
                    <a16:rowId xmlns:a16="http://schemas.microsoft.com/office/drawing/2014/main" val="343406732"/>
                  </a:ext>
                </a:extLst>
              </a:tr>
              <a:tr h="1344990">
                <a:tc>
                  <a:txBody>
                    <a:bodyPr/>
                    <a:lstStyle/>
                    <a:p>
                      <a:r>
                        <a:rPr lang="en-US" sz="1700" dirty="0"/>
                        <a:t>4. The employee is </a:t>
                      </a:r>
                      <a:r>
                        <a:rPr lang="en-US" sz="1700" b="1" dirty="0"/>
                        <a:t>caring for an individual </a:t>
                      </a:r>
                      <a:r>
                        <a:rPr lang="en-US" sz="1700" dirty="0"/>
                        <a:t>who is </a:t>
                      </a:r>
                    </a:p>
                    <a:p>
                      <a:r>
                        <a:rPr lang="en-US" sz="1700" dirty="0"/>
                        <a:t>     subject to a quarantine or isolation order or </a:t>
                      </a:r>
                    </a:p>
                    <a:p>
                      <a:r>
                        <a:rPr lang="en-US" sz="1700" dirty="0"/>
                        <a:t>     has been advised to self-quarantine</a:t>
                      </a:r>
                    </a:p>
                  </a:txBody>
                  <a:tcPr/>
                </a:tc>
                <a:tc rowSpan="3">
                  <a:txBody>
                    <a:bodyPr/>
                    <a:lstStyle/>
                    <a:p>
                      <a:pPr marL="285750" lvl="0" indent="-285750">
                        <a:buFont typeface="Arial" panose="020B0604020202020204" pitchFamily="34" charset="0"/>
                        <a:buChar char="•"/>
                      </a:pPr>
                      <a:endParaRPr lang="en-US" sz="1700" dirty="0"/>
                    </a:p>
                    <a:p>
                      <a:pPr marL="285750" lvl="0" indent="-285750">
                        <a:buFont typeface="Arial" panose="020B0604020202020204" pitchFamily="34" charset="0"/>
                        <a:buChar char="•"/>
                      </a:pPr>
                      <a:endParaRPr lang="en-US" sz="1700" dirty="0"/>
                    </a:p>
                    <a:p>
                      <a:pPr marL="285750" lvl="0" indent="-285750">
                        <a:buFont typeface="Arial" panose="020B0604020202020204" pitchFamily="34" charset="0"/>
                        <a:buChar char="•"/>
                      </a:pPr>
                      <a:endParaRPr lang="en-US" sz="1700" dirty="0"/>
                    </a:p>
                    <a:p>
                      <a:pPr marL="285750" lvl="0" indent="-285750">
                        <a:buFont typeface="Arial" panose="020B0604020202020204" pitchFamily="34" charset="0"/>
                        <a:buChar char="•"/>
                      </a:pPr>
                      <a:endParaRPr lang="en-US" sz="1700" dirty="0"/>
                    </a:p>
                    <a:p>
                      <a:pPr marL="285750" lvl="0" indent="-285750">
                        <a:buFont typeface="Arial" panose="020B0604020202020204" pitchFamily="34" charset="0"/>
                        <a:buChar char="•"/>
                      </a:pPr>
                      <a:r>
                        <a:rPr lang="en-US" sz="1700" dirty="0"/>
                        <a:t>Paid 2/3 of employee’s regular rate </a:t>
                      </a:r>
                    </a:p>
                    <a:p>
                      <a:pPr marL="285750" lvl="0" indent="-285750">
                        <a:buFont typeface="Arial" panose="020B0604020202020204" pitchFamily="34" charset="0"/>
                        <a:buChar char="•"/>
                      </a:pPr>
                      <a:r>
                        <a:rPr lang="en-US" sz="1700" dirty="0"/>
                        <a:t>Max $200 per day  </a:t>
                      </a:r>
                    </a:p>
                    <a:p>
                      <a:pPr marL="285750" lvl="0" indent="-285750">
                        <a:buFont typeface="Arial" panose="020B0604020202020204" pitchFamily="34" charset="0"/>
                        <a:buChar char="•"/>
                      </a:pPr>
                      <a:r>
                        <a:rPr lang="en-US" sz="1700" dirty="0"/>
                        <a:t>Can use accrued leave per paid leave policies to supplement the amount of EPSLA up to normal earnings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700" dirty="0"/>
                        <a:t>Maximum: $2000 in total over the entire two-week period </a:t>
                      </a:r>
                    </a:p>
                    <a:p>
                      <a:pPr marL="285750" lvl="0" indent="-285750">
                        <a:buFont typeface="Arial" panose="020B0604020202020204" pitchFamily="34" charset="0"/>
                        <a:buChar char="•"/>
                      </a:pPr>
                      <a:endParaRPr lang="en-US" sz="1700" dirty="0"/>
                    </a:p>
                  </a:txBody>
                  <a:tcPr/>
                </a:tc>
                <a:extLst>
                  <a:ext uri="{0D108BD9-81ED-4DB2-BD59-A6C34878D82A}">
                    <a16:rowId xmlns:a16="http://schemas.microsoft.com/office/drawing/2014/main" val="3685038964"/>
                  </a:ext>
                </a:extLst>
              </a:tr>
              <a:tr h="1344990">
                <a:tc>
                  <a:txBody>
                    <a:bodyPr/>
                    <a:lstStyle/>
                    <a:p>
                      <a:r>
                        <a:rPr lang="en-US" sz="1700" dirty="0"/>
                        <a:t>5. </a:t>
                      </a:r>
                      <a:r>
                        <a:rPr lang="en-US" sz="1700" b="1" dirty="0">
                          <a:solidFill>
                            <a:srgbClr val="C00000"/>
                          </a:solidFill>
                        </a:rPr>
                        <a:t>The employee is caring for a son or </a:t>
                      </a:r>
                    </a:p>
                    <a:p>
                      <a:r>
                        <a:rPr lang="en-US" sz="1700" b="1" dirty="0">
                          <a:solidFill>
                            <a:srgbClr val="C00000"/>
                          </a:solidFill>
                        </a:rPr>
                        <a:t>    daughter if the school the child attends is </a:t>
                      </a:r>
                    </a:p>
                    <a:p>
                      <a:r>
                        <a:rPr lang="en-US" sz="1700" b="1" dirty="0">
                          <a:solidFill>
                            <a:srgbClr val="C00000"/>
                          </a:solidFill>
                        </a:rPr>
                        <a:t>    closed or daycare is unavailable due to</a:t>
                      </a:r>
                    </a:p>
                    <a:p>
                      <a:r>
                        <a:rPr lang="en-US" sz="1700" b="1" dirty="0">
                          <a:solidFill>
                            <a:srgbClr val="C00000"/>
                          </a:solidFill>
                        </a:rPr>
                        <a:t>    COVID-19 precautions</a:t>
                      </a:r>
                    </a:p>
                  </a:txBody>
                  <a:tcPr/>
                </a:tc>
                <a:tc vMerge="1">
                  <a:txBody>
                    <a:bodyPr/>
                    <a:lstStyle/>
                    <a:p>
                      <a:endParaRPr lang="en-US" dirty="0"/>
                    </a:p>
                  </a:txBody>
                  <a:tcPr/>
                </a:tc>
                <a:extLst>
                  <a:ext uri="{0D108BD9-81ED-4DB2-BD59-A6C34878D82A}">
                    <a16:rowId xmlns:a16="http://schemas.microsoft.com/office/drawing/2014/main" val="2492389318"/>
                  </a:ext>
                </a:extLst>
              </a:tr>
              <a:tr h="13523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t>6. The employee is experiencing any other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t>     substantially similar condition specified by the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t>     Secretary of Health and Human Services 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t>     the Secretary of Labor. </a:t>
                      </a:r>
                    </a:p>
                  </a:txBody>
                  <a:tcPr/>
                </a:tc>
                <a:tc vMerge="1">
                  <a:txBody>
                    <a:bodyPr/>
                    <a:lstStyle/>
                    <a:p>
                      <a:endParaRPr lang="en-US" dirty="0"/>
                    </a:p>
                  </a:txBody>
                  <a:tcPr/>
                </a:tc>
                <a:extLst>
                  <a:ext uri="{0D108BD9-81ED-4DB2-BD59-A6C34878D82A}">
                    <a16:rowId xmlns:a16="http://schemas.microsoft.com/office/drawing/2014/main" val="1174658270"/>
                  </a:ext>
                </a:extLst>
              </a:tr>
              <a:tr h="618203">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700" dirty="0"/>
                    </a:p>
                  </a:txBody>
                  <a:tcPr/>
                </a:tc>
                <a:tc hMerge="1">
                  <a:txBody>
                    <a:bodyPr/>
                    <a:lstStyle/>
                    <a:p>
                      <a:endParaRPr lang="en-US" dirty="0"/>
                    </a:p>
                  </a:txBody>
                  <a:tcPr/>
                </a:tc>
                <a:extLst>
                  <a:ext uri="{0D108BD9-81ED-4DB2-BD59-A6C34878D82A}">
                    <a16:rowId xmlns:a16="http://schemas.microsoft.com/office/drawing/2014/main" val="1275177474"/>
                  </a:ext>
                </a:extLst>
              </a:tr>
            </a:tbl>
          </a:graphicData>
        </a:graphic>
      </p:graphicFrame>
    </p:spTree>
    <p:extLst>
      <p:ext uri="{BB962C8B-B14F-4D97-AF65-F5344CB8AC3E}">
        <p14:creationId xmlns:p14="http://schemas.microsoft.com/office/powerpoint/2010/main" val="212044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9669B-4DEA-B549-A146-B9ED256A2F8A}"/>
              </a:ext>
            </a:extLst>
          </p:cNvPr>
          <p:cNvSpPr>
            <a:spLocks noGrp="1"/>
          </p:cNvSpPr>
          <p:nvPr>
            <p:ph type="title"/>
          </p:nvPr>
        </p:nvSpPr>
        <p:spPr>
          <a:xfrm>
            <a:off x="838200" y="112734"/>
            <a:ext cx="10515600" cy="726510"/>
          </a:xfrm>
        </p:spPr>
        <p:txBody>
          <a:bodyPr>
            <a:normAutofit/>
          </a:bodyPr>
          <a:lstStyle/>
          <a:p>
            <a:pPr algn="ctr"/>
            <a:r>
              <a:rPr lang="en-US" dirty="0"/>
              <a:t>Reasons for EFMLEA </a:t>
            </a:r>
            <a:r>
              <a:rPr lang="en-US" sz="2200" dirty="0"/>
              <a:t> </a:t>
            </a:r>
            <a:r>
              <a:rPr lang="en-US" dirty="0"/>
              <a:t>&amp; Pay </a:t>
            </a:r>
            <a:endParaRPr lang="en-US" sz="2200" dirty="0"/>
          </a:p>
        </p:txBody>
      </p:sp>
      <p:sp>
        <p:nvSpPr>
          <p:cNvPr id="3" name="Content Placeholder 2">
            <a:extLst>
              <a:ext uri="{FF2B5EF4-FFF2-40B4-BE49-F238E27FC236}">
                <a16:creationId xmlns:a16="http://schemas.microsoft.com/office/drawing/2014/main" id="{42E1E937-6B11-094C-A379-7626F7D8B594}"/>
              </a:ext>
            </a:extLst>
          </p:cNvPr>
          <p:cNvSpPr>
            <a:spLocks noGrp="1"/>
          </p:cNvSpPr>
          <p:nvPr>
            <p:ph idx="1"/>
          </p:nvPr>
        </p:nvSpPr>
        <p:spPr>
          <a:xfrm>
            <a:off x="771525" y="839244"/>
            <a:ext cx="10515600" cy="5702384"/>
          </a:xfrm>
        </p:spPr>
        <p:txBody>
          <a:bodyPr/>
          <a:lstStyle/>
          <a:p>
            <a:pPr marL="0" indent="0">
              <a:buNone/>
            </a:pPr>
            <a:r>
              <a:rPr lang="en-US" sz="2000" dirty="0"/>
              <a:t>FMLA expanded to permit an employee, </a:t>
            </a:r>
            <a:r>
              <a:rPr lang="en-US" sz="2000" b="1" dirty="0"/>
              <a:t>who is unable to work or telework</a:t>
            </a:r>
            <a:r>
              <a:rPr lang="en-US" sz="2000" dirty="0"/>
              <a:t> due to a need for leave</a:t>
            </a:r>
          </a:p>
          <a:p>
            <a:pPr marL="0" indent="0">
              <a:lnSpc>
                <a:spcPct val="100000"/>
              </a:lnSpc>
              <a:spcBef>
                <a:spcPts val="0"/>
              </a:spcBef>
              <a:buNone/>
            </a:pPr>
            <a:r>
              <a:rPr lang="en-US" sz="2000" dirty="0"/>
              <a:t>One additional reason employees can take up to 12 weeks of FMLA (It </a:t>
            </a:r>
            <a:r>
              <a:rPr lang="en-US" sz="2000" b="1" dirty="0"/>
              <a:t>is not </a:t>
            </a:r>
            <a:r>
              <a:rPr lang="en-US" sz="2000" dirty="0"/>
              <a:t>an additional 12 weeks of FMLA)</a:t>
            </a:r>
          </a:p>
          <a:p>
            <a:pPr marL="0" indent="0">
              <a:buNone/>
            </a:pPr>
            <a:endParaRPr lang="en-US" dirty="0"/>
          </a:p>
          <a:p>
            <a:pPr marL="0" indent="0">
              <a:buNone/>
            </a:pPr>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19DC7255-FC28-EF40-B3E7-2AF06F314A77}"/>
              </a:ext>
            </a:extLst>
          </p:cNvPr>
          <p:cNvGraphicFramePr>
            <a:graphicFrameLocks noGrp="1"/>
          </p:cNvGraphicFramePr>
          <p:nvPr>
            <p:extLst>
              <p:ext uri="{D42A27DB-BD31-4B8C-83A1-F6EECF244321}">
                <p14:modId xmlns:p14="http://schemas.microsoft.com/office/powerpoint/2010/main" val="858081676"/>
              </p:ext>
            </p:extLst>
          </p:nvPr>
        </p:nvGraphicFramePr>
        <p:xfrm>
          <a:off x="971549" y="2062042"/>
          <a:ext cx="10448926" cy="4663440"/>
        </p:xfrm>
        <a:graphic>
          <a:graphicData uri="http://schemas.openxmlformats.org/drawingml/2006/table">
            <a:tbl>
              <a:tblPr firstRow="1" bandRow="1">
                <a:tableStyleId>{5C22544A-7EE6-4342-B048-85BDC9FD1C3A}</a:tableStyleId>
              </a:tblPr>
              <a:tblGrid>
                <a:gridCol w="5224463">
                  <a:extLst>
                    <a:ext uri="{9D8B030D-6E8A-4147-A177-3AD203B41FA5}">
                      <a16:colId xmlns:a16="http://schemas.microsoft.com/office/drawing/2014/main" val="2874962168"/>
                    </a:ext>
                  </a:extLst>
                </a:gridCol>
                <a:gridCol w="5224463">
                  <a:extLst>
                    <a:ext uri="{9D8B030D-6E8A-4147-A177-3AD203B41FA5}">
                      <a16:colId xmlns:a16="http://schemas.microsoft.com/office/drawing/2014/main" val="3814156205"/>
                    </a:ext>
                  </a:extLst>
                </a:gridCol>
              </a:tblGrid>
              <a:tr h="437191">
                <a:tc>
                  <a:txBody>
                    <a:bodyPr/>
                    <a:lstStyle/>
                    <a:p>
                      <a:pPr algn="ctr"/>
                      <a:r>
                        <a:rPr lang="en-US" sz="2400" dirty="0"/>
                        <a:t>Reason</a:t>
                      </a:r>
                    </a:p>
                  </a:txBody>
                  <a:tcPr/>
                </a:tc>
                <a:tc>
                  <a:txBody>
                    <a:bodyPr/>
                    <a:lstStyle/>
                    <a:p>
                      <a:pPr algn="ctr"/>
                      <a:r>
                        <a:rPr lang="en-US" sz="2400" dirty="0"/>
                        <a:t>Pay</a:t>
                      </a:r>
                    </a:p>
                  </a:txBody>
                  <a:tcPr/>
                </a:tc>
                <a:extLst>
                  <a:ext uri="{0D108BD9-81ED-4DB2-BD59-A6C34878D82A}">
                    <a16:rowId xmlns:a16="http://schemas.microsoft.com/office/drawing/2014/main" val="3456878241"/>
                  </a:ext>
                </a:extLst>
              </a:tr>
              <a:tr h="3430328">
                <a:tc>
                  <a:txBody>
                    <a:bodyPr/>
                    <a:lstStyle/>
                    <a:p>
                      <a:r>
                        <a:rPr lang="en-US" b="1" dirty="0">
                          <a:solidFill>
                            <a:srgbClr val="C00000"/>
                          </a:solidFill>
                        </a:rPr>
                        <a:t>To care for the employee’s son or daughter, who is under 18, if the school the child attends is closed or if daycare is unavailable. </a:t>
                      </a:r>
                    </a:p>
                  </a:txBody>
                  <a:tcPr/>
                </a:tc>
                <a:tc>
                  <a:txBody>
                    <a:bodyPr/>
                    <a:lstStyle/>
                    <a:p>
                      <a:r>
                        <a:rPr lang="en-US" u="none" dirty="0"/>
                        <a:t>First 10 days: </a:t>
                      </a:r>
                    </a:p>
                    <a:p>
                      <a:pPr marL="285750" indent="-285750">
                        <a:buFont typeface="Arial" panose="020B0604020202020204" pitchFamily="34" charset="0"/>
                        <a:buChar char="•"/>
                      </a:pPr>
                      <a:r>
                        <a:rPr lang="en-US" dirty="0"/>
                        <a:t>Unpaid </a:t>
                      </a:r>
                    </a:p>
                    <a:p>
                      <a:pPr marL="285750" indent="-285750">
                        <a:buFont typeface="Arial" panose="020B0604020202020204" pitchFamily="34" charset="0"/>
                        <a:buChar char="•"/>
                      </a:pPr>
                      <a:r>
                        <a:rPr lang="en-US" dirty="0"/>
                        <a:t>May use EPSLA or </a:t>
                      </a:r>
                      <a:r>
                        <a:rPr lang="en-US" sz="1800" kern="1200" dirty="0">
                          <a:solidFill>
                            <a:schemeClr val="dk1"/>
                          </a:solidFill>
                          <a:effectLst/>
                          <a:latin typeface="+mn-lt"/>
                          <a:ea typeface="+mn-ea"/>
                          <a:cs typeface="+mn-cs"/>
                        </a:rPr>
                        <a:t>accrued leave per paid leave policies up to normal earnings</a:t>
                      </a:r>
                    </a:p>
                    <a:p>
                      <a:pPr marL="285750" indent="-285750">
                        <a:buFont typeface="Arial" panose="020B0604020202020204" pitchFamily="34" charset="0"/>
                        <a:buChar char="•"/>
                      </a:pPr>
                      <a:r>
                        <a:rPr lang="en-US" sz="1800" kern="1200" dirty="0">
                          <a:solidFill>
                            <a:schemeClr val="dk1"/>
                          </a:solidFill>
                          <a:effectLst/>
                          <a:latin typeface="+mn-lt"/>
                          <a:ea typeface="+mn-ea"/>
                          <a:cs typeface="+mn-cs"/>
                        </a:rPr>
                        <a:t>Prorated for part-time</a:t>
                      </a:r>
                    </a:p>
                    <a:p>
                      <a:pPr marL="285750" indent="-285750">
                        <a:buFont typeface="Arial" panose="020B0604020202020204" pitchFamily="34" charset="0"/>
                        <a:buChar char="•"/>
                      </a:pPr>
                      <a:endParaRPr lang="en-US" sz="1200" dirty="0"/>
                    </a:p>
                    <a:p>
                      <a:pPr lvl="0"/>
                      <a:r>
                        <a:rPr lang="en-US" u="none" dirty="0"/>
                        <a:t>Remaining time (up to 10 weeks): </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Paid 2/3 of employee’s regular rate </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Max $200 per day  </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Max $10,000</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Prorated for part-time</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May use accrued leave per paid leave policies to supplement up to normal earnings</a:t>
                      </a:r>
                    </a:p>
                  </a:txBody>
                  <a:tcPr/>
                </a:tc>
                <a:extLst>
                  <a:ext uri="{0D108BD9-81ED-4DB2-BD59-A6C34878D82A}">
                    <a16:rowId xmlns:a16="http://schemas.microsoft.com/office/drawing/2014/main" val="2304258986"/>
                  </a:ext>
                </a:extLst>
              </a:tr>
              <a:tr h="612067">
                <a:tc gridSpan="2">
                  <a:txBody>
                    <a:bodyPr/>
                    <a:lstStyle/>
                    <a:p>
                      <a:pPr algn="ctr"/>
                      <a:r>
                        <a:rPr lang="en-US" sz="1800" b="0" i="0" kern="1200" dirty="0">
                          <a:solidFill>
                            <a:schemeClr val="dk1"/>
                          </a:solidFill>
                          <a:effectLst/>
                          <a:latin typeface="+mn-lt"/>
                          <a:ea typeface="+mn-ea"/>
                          <a:cs typeface="+mn-cs"/>
                        </a:rPr>
                        <a:t> If applying EPLSA for the first 10 unpaid days the Max is $12,000 in the aggregate per employee</a:t>
                      </a:r>
                    </a:p>
                    <a:p>
                      <a:pPr algn="ctr"/>
                      <a:endParaRPr lang="en-US" dirty="0"/>
                    </a:p>
                  </a:txBody>
                  <a:tcPr/>
                </a:tc>
                <a:tc hMerge="1">
                  <a:txBody>
                    <a:bodyPr/>
                    <a:lstStyle/>
                    <a:p>
                      <a:endParaRPr lang="en-US" dirty="0"/>
                    </a:p>
                  </a:txBody>
                  <a:tcPr/>
                </a:tc>
                <a:extLst>
                  <a:ext uri="{0D108BD9-81ED-4DB2-BD59-A6C34878D82A}">
                    <a16:rowId xmlns:a16="http://schemas.microsoft.com/office/drawing/2014/main" val="1134939951"/>
                  </a:ext>
                </a:extLst>
              </a:tr>
            </a:tbl>
          </a:graphicData>
        </a:graphic>
      </p:graphicFrame>
    </p:spTree>
    <p:extLst>
      <p:ext uri="{BB962C8B-B14F-4D97-AF65-F5344CB8AC3E}">
        <p14:creationId xmlns:p14="http://schemas.microsoft.com/office/powerpoint/2010/main" val="1217302653"/>
      </p:ext>
    </p:extLst>
  </p:cSld>
  <p:clrMapOvr>
    <a:masterClrMapping/>
  </p:clrMapOvr>
</p:sld>
</file>

<file path=ppt/theme/theme1.xml><?xml version="1.0" encoding="utf-8"?>
<a:theme xmlns:a="http://schemas.openxmlformats.org/drawingml/2006/main" name="Widescreen_Red">
  <a:themeElements>
    <a:clrScheme name="UWBrand">
      <a:dk1>
        <a:sysClr val="windowText" lastClr="000000"/>
      </a:dk1>
      <a:lt1>
        <a:srgbClr val="FFFFFF"/>
      </a:lt1>
      <a:dk2>
        <a:srgbClr val="FFFFFF"/>
      </a:dk2>
      <a:lt2>
        <a:srgbClr val="FFFFFF"/>
      </a:lt2>
      <a:accent1>
        <a:srgbClr val="C5050C"/>
      </a:accent1>
      <a:accent2>
        <a:srgbClr val="FF8000"/>
      </a:accent2>
      <a:accent3>
        <a:srgbClr val="FFBF00"/>
      </a:accent3>
      <a:accent4>
        <a:srgbClr val="97B85F"/>
      </a:accent4>
      <a:accent5>
        <a:srgbClr val="6B9999"/>
      </a:accent5>
      <a:accent6>
        <a:srgbClr val="386666"/>
      </a:accent6>
      <a:hlink>
        <a:srgbClr val="0479A8"/>
      </a:hlink>
      <a:folHlink>
        <a:srgbClr val="0479A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797804EA-9213-40C0-888D-B5E2D75A5804}" vid="{53165E73-73D5-4386-8BD6-8D56274B0C5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Widescreen_Red</Template>
  <TotalTime>3561</TotalTime>
  <Words>1293</Words>
  <Application>Microsoft Office PowerPoint</Application>
  <PresentationFormat>Widescreen</PresentationFormat>
  <Paragraphs>169</Paragraphs>
  <Slides>15</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Courier New</vt:lpstr>
      <vt:lpstr>Times New Roman</vt:lpstr>
      <vt:lpstr>Widescreen_Red</vt:lpstr>
      <vt:lpstr>COVID-19 Related Leave   </vt:lpstr>
      <vt:lpstr>Leave Provisions</vt:lpstr>
      <vt:lpstr>Month of March</vt:lpstr>
      <vt:lpstr>Month of April </vt:lpstr>
      <vt:lpstr>Month of April</vt:lpstr>
      <vt:lpstr>Month of April (additional details)</vt:lpstr>
      <vt:lpstr>Emergency Leave Request Form</vt:lpstr>
      <vt:lpstr>Reasons</vt:lpstr>
      <vt:lpstr>Month of May and Beyond</vt:lpstr>
      <vt:lpstr>Documentation</vt:lpstr>
      <vt:lpstr>FFCRA PROVISIONS</vt:lpstr>
      <vt:lpstr>Effective Date  &amp; Eligibility </vt:lpstr>
      <vt:lpstr>Reasons for EPSL  &amp; PAY </vt:lpstr>
      <vt:lpstr>Reasons for EPSLA  &amp; PAY </vt:lpstr>
      <vt:lpstr>Reasons for EFMLEA  &amp; Pay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Families First Coronavirus Response Act (FFCRA)</dc:title>
  <dc:creator>Barbara Lanser</dc:creator>
  <cp:lastModifiedBy>Amy Wilson</cp:lastModifiedBy>
  <cp:revision>72</cp:revision>
  <dcterms:created xsi:type="dcterms:W3CDTF">2020-03-28T17:40:37Z</dcterms:created>
  <dcterms:modified xsi:type="dcterms:W3CDTF">2020-04-27T13:03:13Z</dcterms:modified>
</cp:coreProperties>
</file>